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84" r:id="rId2"/>
    <p:sldId id="266" r:id="rId3"/>
    <p:sldId id="321" r:id="rId4"/>
    <p:sldId id="305" r:id="rId5"/>
    <p:sldId id="337" r:id="rId6"/>
    <p:sldId id="338" r:id="rId7"/>
    <p:sldId id="347" r:id="rId8"/>
    <p:sldId id="348" r:id="rId9"/>
    <p:sldId id="339" r:id="rId10"/>
    <p:sldId id="340" r:id="rId11"/>
    <p:sldId id="349" r:id="rId12"/>
    <p:sldId id="350" r:id="rId13"/>
    <p:sldId id="351" r:id="rId14"/>
    <p:sldId id="355" r:id="rId15"/>
    <p:sldId id="353" r:id="rId16"/>
    <p:sldId id="354" r:id="rId17"/>
    <p:sldId id="359" r:id="rId18"/>
    <p:sldId id="357" r:id="rId19"/>
    <p:sldId id="360" r:id="rId20"/>
    <p:sldId id="358" r:id="rId21"/>
    <p:sldId id="361" r:id="rId22"/>
    <p:sldId id="362" r:id="rId23"/>
    <p:sldId id="363" r:id="rId24"/>
    <p:sldId id="364" r:id="rId25"/>
    <p:sldId id="367" r:id="rId26"/>
    <p:sldId id="365" r:id="rId27"/>
    <p:sldId id="366" r:id="rId28"/>
    <p:sldId id="368" r:id="rId29"/>
    <p:sldId id="369" r:id="rId30"/>
    <p:sldId id="370" r:id="rId31"/>
    <p:sldId id="371" r:id="rId32"/>
    <p:sldId id="372" r:id="rId33"/>
    <p:sldId id="373" r:id="rId34"/>
    <p:sldId id="374" r:id="rId35"/>
    <p:sldId id="315" r:id="rId36"/>
    <p:sldId id="276" r:id="rId37"/>
    <p:sldId id="275" r:id="rId38"/>
    <p:sldId id="375" r:id="rId39"/>
    <p:sldId id="376" r:id="rId40"/>
    <p:sldId id="377" r:id="rId41"/>
    <p:sldId id="290" r:id="rId42"/>
    <p:sldId id="289" r:id="rId43"/>
    <p:sldId id="282" r:id="rId44"/>
    <p:sldId id="34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E1"/>
    <a:srgbClr val="FFFFFF"/>
    <a:srgbClr val="7F7F7F"/>
    <a:srgbClr val="BF9000"/>
    <a:srgbClr val="000000"/>
    <a:srgbClr val="800000"/>
    <a:srgbClr val="A5002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6D468-76D7-4DEC-BA78-214FA30455FA}" v="127" dt="2023-07-18T17:41:21.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0" autoAdjust="0"/>
    <p:restoredTop sz="96224" autoAdjust="0"/>
  </p:normalViewPr>
  <p:slideViewPr>
    <p:cSldViewPr snapToGrid="0">
      <p:cViewPr varScale="1">
        <p:scale>
          <a:sx n="110" d="100"/>
          <a:sy n="110" d="100"/>
        </p:scale>
        <p:origin x="504" y="108"/>
      </p:cViewPr>
      <p:guideLst/>
    </p:cSldViewPr>
  </p:slideViewPr>
  <p:notesTextViewPr>
    <p:cViewPr>
      <p:scale>
        <a:sx n="1" d="1"/>
        <a:sy n="1" d="1"/>
      </p:scale>
      <p:origin x="0" y="0"/>
    </p:cViewPr>
  </p:notesTextViewPr>
  <p:sorterViewPr>
    <p:cViewPr varScale="1">
      <p:scale>
        <a:sx n="1" d="1"/>
        <a:sy n="1" d="1"/>
      </p:scale>
      <p:origin x="0" y="-159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hnke, Wanda L. (GSFC-1700)" userId="386e2120-1107-4754-8f9d-7b53fb873294" providerId="ADAL" clId="{5B66D468-76D7-4DEC-BA78-214FA30455FA}"/>
    <pc:docChg chg="undo redo custSel modSld">
      <pc:chgData name="Behnke, Wanda L. (GSFC-1700)" userId="386e2120-1107-4754-8f9d-7b53fb873294" providerId="ADAL" clId="{5B66D468-76D7-4DEC-BA78-214FA30455FA}" dt="2023-07-18T17:41:21.575" v="121" actId="20577"/>
      <pc:docMkLst>
        <pc:docMk/>
      </pc:docMkLst>
      <pc:sldChg chg="modSp mod addAnim delAnim modAnim">
        <pc:chgData name="Behnke, Wanda L. (GSFC-1700)" userId="386e2120-1107-4754-8f9d-7b53fb873294" providerId="ADAL" clId="{5B66D468-76D7-4DEC-BA78-214FA30455FA}" dt="2023-07-18T17:31:00.150" v="29" actId="6549"/>
        <pc:sldMkLst>
          <pc:docMk/>
          <pc:sldMk cId="2277756600" sldId="337"/>
        </pc:sldMkLst>
        <pc:spChg chg="mod">
          <ac:chgData name="Behnke, Wanda L. (GSFC-1700)" userId="386e2120-1107-4754-8f9d-7b53fb873294" providerId="ADAL" clId="{5B66D468-76D7-4DEC-BA78-214FA30455FA}" dt="2023-07-18T17:29:33.002" v="4" actId="6549"/>
          <ac:spMkLst>
            <pc:docMk/>
            <pc:sldMk cId="2277756600" sldId="337"/>
            <ac:spMk id="5" creationId="{274F985D-61F1-44FB-B131-DFD0D8391A63}"/>
          </ac:spMkLst>
        </pc:spChg>
        <pc:spChg chg="mod">
          <ac:chgData name="Behnke, Wanda L. (GSFC-1700)" userId="386e2120-1107-4754-8f9d-7b53fb873294" providerId="ADAL" clId="{5B66D468-76D7-4DEC-BA78-214FA30455FA}" dt="2023-07-18T17:31:00.150" v="29" actId="6549"/>
          <ac:spMkLst>
            <pc:docMk/>
            <pc:sldMk cId="2277756600" sldId="337"/>
            <ac:spMk id="7" creationId="{114CEBED-6032-4F2B-A144-19BB335D1586}"/>
          </ac:spMkLst>
        </pc:spChg>
      </pc:sldChg>
      <pc:sldChg chg="modSp mod addAnim delAnim modAnim">
        <pc:chgData name="Behnke, Wanda L. (GSFC-1700)" userId="386e2120-1107-4754-8f9d-7b53fb873294" providerId="ADAL" clId="{5B66D468-76D7-4DEC-BA78-214FA30455FA}" dt="2023-07-18T17:33:26.683" v="40" actId="20577"/>
        <pc:sldMkLst>
          <pc:docMk/>
          <pc:sldMk cId="2370649664" sldId="339"/>
        </pc:sldMkLst>
        <pc:spChg chg="mod">
          <ac:chgData name="Behnke, Wanda L. (GSFC-1700)" userId="386e2120-1107-4754-8f9d-7b53fb873294" providerId="ADAL" clId="{5B66D468-76D7-4DEC-BA78-214FA30455FA}" dt="2023-07-18T17:33:20.624" v="34" actId="6549"/>
          <ac:spMkLst>
            <pc:docMk/>
            <pc:sldMk cId="2370649664" sldId="339"/>
            <ac:spMk id="6" creationId="{A969291B-209E-4B20-A776-727071A755BB}"/>
          </ac:spMkLst>
        </pc:spChg>
        <pc:spChg chg="mod">
          <ac:chgData name="Behnke, Wanda L. (GSFC-1700)" userId="386e2120-1107-4754-8f9d-7b53fb873294" providerId="ADAL" clId="{5B66D468-76D7-4DEC-BA78-214FA30455FA}" dt="2023-07-18T17:33:26.683" v="40" actId="20577"/>
          <ac:spMkLst>
            <pc:docMk/>
            <pc:sldMk cId="2370649664" sldId="339"/>
            <ac:spMk id="8" creationId="{7A7E8987-B85F-4F70-AB99-64342F74CF80}"/>
          </ac:spMkLst>
        </pc:spChg>
        <pc:picChg chg="mod">
          <ac:chgData name="Behnke, Wanda L. (GSFC-1700)" userId="386e2120-1107-4754-8f9d-7b53fb873294" providerId="ADAL" clId="{5B66D468-76D7-4DEC-BA78-214FA30455FA}" dt="2023-07-18T17:33:15.982" v="33" actId="1076"/>
          <ac:picMkLst>
            <pc:docMk/>
            <pc:sldMk cId="2370649664" sldId="339"/>
            <ac:picMk id="1028" creationId="{070EB8CB-F4ED-4C03-AB89-7C767275C804}"/>
          </ac:picMkLst>
        </pc:picChg>
      </pc:sldChg>
      <pc:sldChg chg="modSp mod modAnim">
        <pc:chgData name="Behnke, Wanda L. (GSFC-1700)" userId="386e2120-1107-4754-8f9d-7b53fb873294" providerId="ADAL" clId="{5B66D468-76D7-4DEC-BA78-214FA30455FA}" dt="2023-07-18T17:35:19.087" v="82" actId="20577"/>
        <pc:sldMkLst>
          <pc:docMk/>
          <pc:sldMk cId="79366450" sldId="350"/>
        </pc:sldMkLst>
        <pc:spChg chg="mod">
          <ac:chgData name="Behnke, Wanda L. (GSFC-1700)" userId="386e2120-1107-4754-8f9d-7b53fb873294" providerId="ADAL" clId="{5B66D468-76D7-4DEC-BA78-214FA30455FA}" dt="2023-07-18T17:34:57.338" v="57" actId="20577"/>
          <ac:spMkLst>
            <pc:docMk/>
            <pc:sldMk cId="79366450" sldId="350"/>
            <ac:spMk id="6" creationId="{B9BFE441-2BA1-4D37-AE54-ECE2F528348B}"/>
          </ac:spMkLst>
        </pc:spChg>
        <pc:spChg chg="mod">
          <ac:chgData name="Behnke, Wanda L. (GSFC-1700)" userId="386e2120-1107-4754-8f9d-7b53fb873294" providerId="ADAL" clId="{5B66D468-76D7-4DEC-BA78-214FA30455FA}" dt="2023-07-18T17:35:19.087" v="82" actId="20577"/>
          <ac:spMkLst>
            <pc:docMk/>
            <pc:sldMk cId="79366450" sldId="350"/>
            <ac:spMk id="7" creationId="{114CEBED-6032-4F2B-A144-19BB335D1586}"/>
          </ac:spMkLst>
        </pc:spChg>
      </pc:sldChg>
      <pc:sldChg chg="modSp mod addAnim delAnim">
        <pc:chgData name="Behnke, Wanda L. (GSFC-1700)" userId="386e2120-1107-4754-8f9d-7b53fb873294" providerId="ADAL" clId="{5B66D468-76D7-4DEC-BA78-214FA30455FA}" dt="2023-07-18T17:41:21.575" v="121" actId="20577"/>
        <pc:sldMkLst>
          <pc:docMk/>
          <pc:sldMk cId="2762569484" sldId="360"/>
        </pc:sldMkLst>
        <pc:spChg chg="mod">
          <ac:chgData name="Behnke, Wanda L. (GSFC-1700)" userId="386e2120-1107-4754-8f9d-7b53fb873294" providerId="ADAL" clId="{5B66D468-76D7-4DEC-BA78-214FA30455FA}" dt="2023-07-18T17:41:21.575" v="121" actId="20577"/>
          <ac:spMkLst>
            <pc:docMk/>
            <pc:sldMk cId="2762569484" sldId="360"/>
            <ac:spMk id="6" creationId="{B9BFE441-2BA1-4D37-AE54-ECE2F528348B}"/>
          </ac:spMkLst>
        </pc:spChg>
        <pc:spChg chg="mod">
          <ac:chgData name="Behnke, Wanda L. (GSFC-1700)" userId="386e2120-1107-4754-8f9d-7b53fb873294" providerId="ADAL" clId="{5B66D468-76D7-4DEC-BA78-214FA30455FA}" dt="2023-07-18T17:39:32.572" v="113" actId="21"/>
          <ac:spMkLst>
            <pc:docMk/>
            <pc:sldMk cId="2762569484" sldId="360"/>
            <ac:spMk id="7" creationId="{114CEBED-6032-4F2B-A144-19BB335D1586}"/>
          </ac:spMkLst>
        </pc:spChg>
      </pc:sldChg>
      <pc:sldChg chg="modSp mod modAnim">
        <pc:chgData name="Behnke, Wanda L. (GSFC-1700)" userId="386e2120-1107-4754-8f9d-7b53fb873294" providerId="ADAL" clId="{5B66D468-76D7-4DEC-BA78-214FA30455FA}" dt="2023-07-18T17:38:18.913" v="110" actId="20577"/>
        <pc:sldMkLst>
          <pc:docMk/>
          <pc:sldMk cId="1197275529" sldId="363"/>
        </pc:sldMkLst>
        <pc:spChg chg="mod">
          <ac:chgData name="Behnke, Wanda L. (GSFC-1700)" userId="386e2120-1107-4754-8f9d-7b53fb873294" providerId="ADAL" clId="{5B66D468-76D7-4DEC-BA78-214FA30455FA}" dt="2023-07-18T17:38:14.116" v="104" actId="6549"/>
          <ac:spMkLst>
            <pc:docMk/>
            <pc:sldMk cId="1197275529" sldId="363"/>
            <ac:spMk id="6" creationId="{A969291B-209E-4B20-A776-727071A755BB}"/>
          </ac:spMkLst>
        </pc:spChg>
        <pc:spChg chg="mod">
          <ac:chgData name="Behnke, Wanda L. (GSFC-1700)" userId="386e2120-1107-4754-8f9d-7b53fb873294" providerId="ADAL" clId="{5B66D468-76D7-4DEC-BA78-214FA30455FA}" dt="2023-07-18T17:38:18.913" v="110" actId="20577"/>
          <ac:spMkLst>
            <pc:docMk/>
            <pc:sldMk cId="1197275529" sldId="363"/>
            <ac:spMk id="8" creationId="{7A7E8987-B85F-4F70-AB99-64342F74CF80}"/>
          </ac:spMkLst>
        </pc:spChg>
      </pc:sldChg>
      <pc:sldChg chg="modSp modAnim">
        <pc:chgData name="Behnke, Wanda L. (GSFC-1700)" userId="386e2120-1107-4754-8f9d-7b53fb873294" providerId="ADAL" clId="{5B66D468-76D7-4DEC-BA78-214FA30455FA}" dt="2023-07-18T17:37:21.650" v="102" actId="20577"/>
        <pc:sldMkLst>
          <pc:docMk/>
          <pc:sldMk cId="1412830679" sldId="370"/>
        </pc:sldMkLst>
        <pc:spChg chg="mod">
          <ac:chgData name="Behnke, Wanda L. (GSFC-1700)" userId="386e2120-1107-4754-8f9d-7b53fb873294" providerId="ADAL" clId="{5B66D468-76D7-4DEC-BA78-214FA30455FA}" dt="2023-07-18T17:37:21.650" v="102" actId="20577"/>
          <ac:spMkLst>
            <pc:docMk/>
            <pc:sldMk cId="1412830679" sldId="370"/>
            <ac:spMk id="6" creationId="{A969291B-209E-4B20-A776-727071A755BB}"/>
          </ac:spMkLst>
        </pc:spChg>
        <pc:spChg chg="mod">
          <ac:chgData name="Behnke, Wanda L. (GSFC-1700)" userId="386e2120-1107-4754-8f9d-7b53fb873294" providerId="ADAL" clId="{5B66D468-76D7-4DEC-BA78-214FA30455FA}" dt="2023-07-18T17:37:10.867" v="86" actId="6549"/>
          <ac:spMkLst>
            <pc:docMk/>
            <pc:sldMk cId="1412830679" sldId="370"/>
            <ac:spMk id="8" creationId="{7A7E8987-B85F-4F70-AB99-64342F74CF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7380D-700C-4288-B252-C10FC756B552}"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5FE69-118C-4583-AD44-4027487BC2B1}" type="slidenum">
              <a:rPr lang="en-US" smtClean="0"/>
              <a:t>‹#›</a:t>
            </a:fld>
            <a:endParaRPr lang="en-US"/>
          </a:p>
        </p:txBody>
      </p:sp>
    </p:spTree>
    <p:extLst>
      <p:ext uri="{BB962C8B-B14F-4D97-AF65-F5344CB8AC3E}">
        <p14:creationId xmlns:p14="http://schemas.microsoft.com/office/powerpoint/2010/main" val="1099701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5FE69-118C-4583-AD44-4027487BC2B1}" type="slidenum">
              <a:rPr lang="en-US" smtClean="0"/>
              <a:t>1</a:t>
            </a:fld>
            <a:endParaRPr lang="en-US"/>
          </a:p>
        </p:txBody>
      </p:sp>
    </p:spTree>
    <p:extLst>
      <p:ext uri="{BB962C8B-B14F-4D97-AF65-F5344CB8AC3E}">
        <p14:creationId xmlns:p14="http://schemas.microsoft.com/office/powerpoint/2010/main" val="400604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37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5FE69-118C-4583-AD44-4027487BC2B1}" type="slidenum">
              <a:rPr lang="en-US" smtClean="0"/>
              <a:t>36</a:t>
            </a:fld>
            <a:endParaRPr lang="en-US"/>
          </a:p>
        </p:txBody>
      </p:sp>
    </p:spTree>
    <p:extLst>
      <p:ext uri="{BB962C8B-B14F-4D97-AF65-F5344CB8AC3E}">
        <p14:creationId xmlns:p14="http://schemas.microsoft.com/office/powerpoint/2010/main" val="2070352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74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758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5FE69-118C-4583-AD44-4027487BC2B1}" type="slidenum">
              <a:rPr lang="en-US" smtClean="0"/>
              <a:t>2</a:t>
            </a:fld>
            <a:endParaRPr lang="en-US"/>
          </a:p>
        </p:txBody>
      </p:sp>
    </p:spTree>
    <p:extLst>
      <p:ext uri="{BB962C8B-B14F-4D97-AF65-F5344CB8AC3E}">
        <p14:creationId xmlns:p14="http://schemas.microsoft.com/office/powerpoint/2010/main" val="337278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891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65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99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11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88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5FE69-118C-4583-AD44-4027487BC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53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FA74-1E09-4FCB-8969-4CEA801199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374CC6-576C-4DDF-8A24-B20564F4F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C4DDC0-A590-4647-8FB6-9FC37A689189}"/>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5" name="Footer Placeholder 4">
            <a:extLst>
              <a:ext uri="{FF2B5EF4-FFF2-40B4-BE49-F238E27FC236}">
                <a16:creationId xmlns:a16="http://schemas.microsoft.com/office/drawing/2014/main" id="{FC0E6ED0-9E46-43B6-A149-9F990005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3E6B9-4A58-4EDB-B30C-985A519BA0FB}"/>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146328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1443-0D5A-4A9D-BE65-30FDA1547D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7608F9-9F93-4044-B43F-D333DB2773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2EE6A-91FB-4160-A054-FB057E87C45B}"/>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5" name="Footer Placeholder 4">
            <a:extLst>
              <a:ext uri="{FF2B5EF4-FFF2-40B4-BE49-F238E27FC236}">
                <a16:creationId xmlns:a16="http://schemas.microsoft.com/office/drawing/2014/main" id="{353FAC3D-A4DA-4669-B080-69B6A4186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1BA1E-5BBE-402D-A2CD-83A387DAD9C5}"/>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231078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6BFF2E-1315-46F3-95E3-C67F4178A4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317CDA-0C2D-4541-B118-6F1A65479E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E4656-E2BA-481C-95D3-2CE2821F0AE8}"/>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5" name="Footer Placeholder 4">
            <a:extLst>
              <a:ext uri="{FF2B5EF4-FFF2-40B4-BE49-F238E27FC236}">
                <a16:creationId xmlns:a16="http://schemas.microsoft.com/office/drawing/2014/main" id="{E5343F85-20A5-4FF0-B017-28FCD90E3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6EF24-4F1F-4D44-8E28-7CCB8F164FF7}"/>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301375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1D79-488C-4959-9C9E-25B2171738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59E4FC-DBFB-4359-9D0A-C39FD24146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38A23-5BD9-4029-ADDA-1E39A137F46A}"/>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5" name="Footer Placeholder 4">
            <a:extLst>
              <a:ext uri="{FF2B5EF4-FFF2-40B4-BE49-F238E27FC236}">
                <a16:creationId xmlns:a16="http://schemas.microsoft.com/office/drawing/2014/main" id="{9BE69C36-842D-46F1-BEC8-38662021A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1E0A5-D7D6-4C4E-952E-2C465912D0CC}"/>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192581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8A6D-1EE3-44C6-A8AC-9574995881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60875-82EB-4BB9-BD23-86B0C2A051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EB2CDE-D4EE-4C13-A257-53DC50BC3C5C}"/>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5" name="Footer Placeholder 4">
            <a:extLst>
              <a:ext uri="{FF2B5EF4-FFF2-40B4-BE49-F238E27FC236}">
                <a16:creationId xmlns:a16="http://schemas.microsoft.com/office/drawing/2014/main" id="{304D3884-C8A2-4DEB-8BAB-FC1BE7282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A329B-0BEC-415E-8E9A-4CAB4E4D7FDE}"/>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225130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0FEE-7C02-45D8-B527-50C7D301F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7A3D1-1167-48A7-99B7-30C43E3E22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EF4F43-B8E6-49B5-A1CB-043E31B539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D1D806-48E0-4AB6-B7C8-9523058B485F}"/>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6" name="Footer Placeholder 5">
            <a:extLst>
              <a:ext uri="{FF2B5EF4-FFF2-40B4-BE49-F238E27FC236}">
                <a16:creationId xmlns:a16="http://schemas.microsoft.com/office/drawing/2014/main" id="{4FD21AD3-8E04-4A66-B8F2-8F5D55C40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68DF3-B3FD-4AC3-B4AA-3DF12DF01C9E}"/>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302178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97A2-FE1C-4634-ACA0-251D9D5DD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20257-E573-4A6B-8EF5-93E9FEEDBE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D96333-BD7F-4EFD-BADC-B8766EFE5F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2BFEA9-88EB-4233-944C-103738731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4264AB-63B9-48B5-A36B-3FD920FF2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8AE05B-D87B-4A6B-8A1D-A1EF83857F02}"/>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8" name="Footer Placeholder 7">
            <a:extLst>
              <a:ext uri="{FF2B5EF4-FFF2-40B4-BE49-F238E27FC236}">
                <a16:creationId xmlns:a16="http://schemas.microsoft.com/office/drawing/2014/main" id="{D7E8D60A-9A9A-439E-8702-483CAF80EA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22EBC-2D92-4505-924F-8979B832CBE0}"/>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28261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CC47-A5D9-4798-8E36-49C026E876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4E480B-0750-4282-8B21-D3EB21DAD9D3}"/>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4" name="Footer Placeholder 3">
            <a:extLst>
              <a:ext uri="{FF2B5EF4-FFF2-40B4-BE49-F238E27FC236}">
                <a16:creationId xmlns:a16="http://schemas.microsoft.com/office/drawing/2014/main" id="{73616378-C3C2-451A-B54A-EE12879B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7E4CBB-50DF-43DF-AD2B-F6AEB8ED50B3}"/>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1482887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C060A-C339-4D6E-83F7-0C1F56DDB8F4}"/>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3" name="Footer Placeholder 2">
            <a:extLst>
              <a:ext uri="{FF2B5EF4-FFF2-40B4-BE49-F238E27FC236}">
                <a16:creationId xmlns:a16="http://schemas.microsoft.com/office/drawing/2014/main" id="{1B0CF630-BAB1-4F7B-B9C4-5CEEC4AD4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6B640F-6905-4DF9-8995-EEA951A6C253}"/>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367786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C6DE-D555-47DA-86A7-1AA0BF87E0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FC0FAF-34C9-409F-A2F9-52C4D3F4BE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62C1E0-6ABA-4A93-80A0-EB0083170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8FA70-0DB1-421D-8291-C0C0ABB5942B}"/>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6" name="Footer Placeholder 5">
            <a:extLst>
              <a:ext uri="{FF2B5EF4-FFF2-40B4-BE49-F238E27FC236}">
                <a16:creationId xmlns:a16="http://schemas.microsoft.com/office/drawing/2014/main" id="{2A03217C-A5E3-427C-9C45-15FEDB27C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79013-DCDF-4F53-9D11-4DF3D37A1956}"/>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333274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E3CF-40D5-46E3-AEF0-7BFE27699A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1C511B-98C4-46A6-8282-D2F71F7B0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A0D61D-5535-4937-A978-99E2FD3FB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2D945C-D6DD-4ABE-8B8D-066F058DC3AC}"/>
              </a:ext>
            </a:extLst>
          </p:cNvPr>
          <p:cNvSpPr>
            <a:spLocks noGrp="1"/>
          </p:cNvSpPr>
          <p:nvPr>
            <p:ph type="dt" sz="half" idx="10"/>
          </p:nvPr>
        </p:nvSpPr>
        <p:spPr/>
        <p:txBody>
          <a:bodyPr/>
          <a:lstStyle/>
          <a:p>
            <a:fld id="{26AAC97A-9B89-4F65-9734-B4DD22E696EE}" type="datetimeFigureOut">
              <a:rPr lang="en-US" smtClean="0"/>
              <a:t>7/18/2023</a:t>
            </a:fld>
            <a:endParaRPr lang="en-US"/>
          </a:p>
        </p:txBody>
      </p:sp>
      <p:sp>
        <p:nvSpPr>
          <p:cNvPr id="6" name="Footer Placeholder 5">
            <a:extLst>
              <a:ext uri="{FF2B5EF4-FFF2-40B4-BE49-F238E27FC236}">
                <a16:creationId xmlns:a16="http://schemas.microsoft.com/office/drawing/2014/main" id="{82675784-04F7-424D-B1A5-CBCDF7852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BC75D-3799-491A-8CE9-37B0F70D2F4E}"/>
              </a:ext>
            </a:extLst>
          </p:cNvPr>
          <p:cNvSpPr>
            <a:spLocks noGrp="1"/>
          </p:cNvSpPr>
          <p:nvPr>
            <p:ph type="sldNum" sz="quarter" idx="12"/>
          </p:nvPr>
        </p:nvSpPr>
        <p:spPr/>
        <p:txBody>
          <a:bodyPr/>
          <a:lstStyle/>
          <a:p>
            <a:fld id="{24F17639-4C87-492F-AE88-C08CF4F950B2}" type="slidenum">
              <a:rPr lang="en-US" smtClean="0"/>
              <a:t>‹#›</a:t>
            </a:fld>
            <a:endParaRPr lang="en-US"/>
          </a:p>
        </p:txBody>
      </p:sp>
    </p:spTree>
    <p:extLst>
      <p:ext uri="{BB962C8B-B14F-4D97-AF65-F5344CB8AC3E}">
        <p14:creationId xmlns:p14="http://schemas.microsoft.com/office/powerpoint/2010/main" val="47971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CED9B-7B5A-4447-8907-E90F8482E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E6C509-4375-4124-A637-E6D1C97E75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5E5EF-7569-43D5-A688-A821EE79C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AC97A-9B89-4F65-9734-B4DD22E696EE}" type="datetimeFigureOut">
              <a:rPr lang="en-US" smtClean="0"/>
              <a:t>7/18/2023</a:t>
            </a:fld>
            <a:endParaRPr lang="en-US"/>
          </a:p>
        </p:txBody>
      </p:sp>
      <p:sp>
        <p:nvSpPr>
          <p:cNvPr id="5" name="Footer Placeholder 4">
            <a:extLst>
              <a:ext uri="{FF2B5EF4-FFF2-40B4-BE49-F238E27FC236}">
                <a16:creationId xmlns:a16="http://schemas.microsoft.com/office/drawing/2014/main" id="{C715A43D-1BCC-42FA-BE8C-69BEC0C764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FD9960-C9FC-4DAF-872B-FC509F82D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17639-4C87-492F-AE88-C08CF4F950B2}" type="slidenum">
              <a:rPr lang="en-US" smtClean="0"/>
              <a:t>‹#›</a:t>
            </a:fld>
            <a:endParaRPr lang="en-US"/>
          </a:p>
        </p:txBody>
      </p:sp>
    </p:spTree>
    <p:extLst>
      <p:ext uri="{BB962C8B-B14F-4D97-AF65-F5344CB8AC3E}">
        <p14:creationId xmlns:p14="http://schemas.microsoft.com/office/powerpoint/2010/main" val="162761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microsoft.com/office/2007/relationships/media" Target="../media/media3.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9.gi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gif"/><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7.gif"/><Relationship Id="rId5" Type="http://schemas.microsoft.com/office/2007/relationships/hdphoto" Target="../media/hdphoto3.wdp"/><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0.gif"/><Relationship Id="rId5" Type="http://schemas.microsoft.com/office/2007/relationships/hdphoto" Target="../media/hdphoto3.wdp"/><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33.gif"/><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36.gif"/><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39.gif"/><Relationship Id="rId5" Type="http://schemas.microsoft.com/office/2007/relationships/hdphoto" Target="../media/hdphoto3.wdp"/><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curtain, furniture&#10;&#10;Description automatically generated">
            <a:extLst>
              <a:ext uri="{FF2B5EF4-FFF2-40B4-BE49-F238E27FC236}">
                <a16:creationId xmlns:a16="http://schemas.microsoft.com/office/drawing/2014/main" id="{0CCDD7DE-313E-45E3-A7BD-4974F262EFC6}"/>
              </a:ext>
            </a:extLst>
          </p:cNvPr>
          <p:cNvPicPr>
            <a:picLocks noChangeAspect="1"/>
          </p:cNvPicPr>
          <p:nvPr/>
        </p:nvPicPr>
        <p:blipFill rotWithShape="1">
          <a:blip r:embed="rId3"/>
          <a:srcRect r="9093" b="31136"/>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EB854D2-9B3A-4359-9D39-40392B453EB9}"/>
              </a:ext>
            </a:extLst>
          </p:cNvPr>
          <p:cNvSpPr/>
          <p:nvPr/>
        </p:nvSpPr>
        <p:spPr>
          <a:xfrm>
            <a:off x="352425" y="495300"/>
            <a:ext cx="1057275" cy="60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3DFE6-3F6F-48E4-8A4F-3812B3257CEA}"/>
              </a:ext>
            </a:extLst>
          </p:cNvPr>
          <p:cNvSpPr/>
          <p:nvPr/>
        </p:nvSpPr>
        <p:spPr>
          <a:xfrm>
            <a:off x="352425" y="4317494"/>
            <a:ext cx="4277632" cy="50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Golden Bokeh - HD Video Background Loop GIF | Gfycat">
            <a:extLst>
              <a:ext uri="{FF2B5EF4-FFF2-40B4-BE49-F238E27FC236}">
                <a16:creationId xmlns:a16="http://schemas.microsoft.com/office/drawing/2014/main" id="{B87E27AF-A561-454F-9AAF-EF5E0B892DA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18905" cy="25405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8">
            <a:extLst>
              <a:ext uri="{FF2B5EF4-FFF2-40B4-BE49-F238E27FC236}">
                <a16:creationId xmlns:a16="http://schemas.microsoft.com/office/drawing/2014/main" id="{30926704-6A7F-44EC-9E67-0E37CCBDCAF1}"/>
              </a:ext>
            </a:extLst>
          </p:cNvPr>
          <p:cNvSpPr txBox="1">
            <a:spLocks/>
          </p:cNvSpPr>
          <p:nvPr/>
        </p:nvSpPr>
        <p:spPr>
          <a:xfrm>
            <a:off x="477980" y="1122363"/>
            <a:ext cx="4170219" cy="3204134"/>
          </a:xfrm>
          <a:prstGeom prst="rect">
            <a:avLst/>
          </a:prstGeom>
        </p:spPr>
        <p:txBody>
          <a:bodyPr vert="horz" lIns="91440" tIns="45720" rIns="91440" bIns="45720" rtlCol="0" anchor="b">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l" defTabSz="914400" fontAlgn="auto">
              <a:spcBef>
                <a:spcPct val="0"/>
              </a:spcBef>
              <a:spcAft>
                <a:spcPts val="600"/>
              </a:spcAft>
              <a:buClrTx/>
              <a:buSzTx/>
              <a:tabLst/>
              <a:defRPr/>
            </a:pPr>
            <a:r>
              <a:rPr kumimoji="0" lang="en-US" sz="4800" b="1" i="0" u="none" strike="noStrike" cap="all" spc="0" normalizeH="1" noProof="0" dirty="0">
                <a:ln>
                  <a:noFill/>
                </a:ln>
                <a:solidFill>
                  <a:schemeClr val="tx1"/>
                </a:solidFill>
                <a:effectLst>
                  <a:outerShdw blurRad="38100" dist="38100" dir="2700000" algn="tl">
                    <a:srgbClr val="000000">
                      <a:alpha val="43137"/>
                    </a:srgbClr>
                  </a:outerShdw>
                </a:effectLst>
                <a:uLnTx/>
                <a:uFillTx/>
                <a:ea typeface="+mj-ea"/>
                <a:cs typeface="+mj-cs"/>
              </a:rPr>
              <a:t>code </a:t>
            </a:r>
            <a:r>
              <a:rPr lang="en-US" sz="4800" cap="all" normalizeH="1" dirty="0">
                <a:solidFill>
                  <a:schemeClr val="tx1"/>
                </a:solidFill>
                <a:effectLst>
                  <a:outerShdw blurRad="38100" dist="38100" dir="2700000" algn="tl">
                    <a:srgbClr val="000000">
                      <a:alpha val="43137"/>
                    </a:srgbClr>
                  </a:outerShdw>
                </a:effectLst>
                <a:ea typeface="+mj-ea"/>
                <a:cs typeface="+mj-cs"/>
              </a:rPr>
              <a:t>170</a:t>
            </a:r>
            <a:r>
              <a:rPr kumimoji="0" lang="en-US" sz="4800" b="1" i="0" u="none" strike="noStrike" cap="all" spc="0" normalizeH="1" noProof="0" dirty="0">
                <a:ln>
                  <a:noFill/>
                </a:ln>
                <a:solidFill>
                  <a:schemeClr val="tx1"/>
                </a:solidFill>
                <a:effectLst>
                  <a:outerShdw blurRad="38100" dist="38100" dir="2700000" algn="tl">
                    <a:srgbClr val="000000">
                      <a:alpha val="43137"/>
                    </a:srgbClr>
                  </a:outerShdw>
                </a:effectLst>
                <a:uLnTx/>
                <a:uFillTx/>
                <a:ea typeface="+mj-ea"/>
                <a:cs typeface="+mj-cs"/>
              </a:rPr>
              <a:t> annual awards show</a:t>
            </a:r>
          </a:p>
        </p:txBody>
      </p:sp>
      <p:sp>
        <p:nvSpPr>
          <p:cNvPr id="5" name="TextBox 4">
            <a:extLst>
              <a:ext uri="{FF2B5EF4-FFF2-40B4-BE49-F238E27FC236}">
                <a16:creationId xmlns:a16="http://schemas.microsoft.com/office/drawing/2014/main" id="{7AB94CA4-3D3A-4ECF-A5B7-3A183861D21A}"/>
              </a:ext>
            </a:extLst>
          </p:cNvPr>
          <p:cNvSpPr txBox="1"/>
          <p:nvPr/>
        </p:nvSpPr>
        <p:spPr>
          <a:xfrm flipH="1">
            <a:off x="6600444" y="5753100"/>
            <a:ext cx="3263782" cy="584775"/>
          </a:xfrm>
          <a:prstGeom prst="rect">
            <a:avLst/>
          </a:prstGeom>
          <a:noFill/>
        </p:spPr>
        <p:txBody>
          <a:bodyPr wrap="square" rtlCol="0">
            <a:spAutoFit/>
          </a:bodyPr>
          <a:lstStyle/>
          <a:p>
            <a:r>
              <a:rPr lang="en-US" sz="3200" dirty="0">
                <a:latin typeface="Calibri Light" panose="020F0302020204030204" pitchFamily="34" charset="0"/>
                <a:cs typeface="Calibri Light" panose="020F0302020204030204" pitchFamily="34" charset="0"/>
              </a:rPr>
              <a:t>APRIL 19, 2023</a:t>
            </a:r>
          </a:p>
        </p:txBody>
      </p:sp>
    </p:spTree>
    <p:extLst>
      <p:ext uri="{BB962C8B-B14F-4D97-AF65-F5344CB8AC3E}">
        <p14:creationId xmlns:p14="http://schemas.microsoft.com/office/powerpoint/2010/main" val="11862173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2.22222E-6 L 0.50052 0.23634 " pathEditMode="relative" rAng="0" ptsTypes="AA">
                                      <p:cBhvr>
                                        <p:cTn id="6" dur="1000" fill="hold"/>
                                        <p:tgtEl>
                                          <p:spTgt spid="10"/>
                                        </p:tgtEl>
                                        <p:attrNameLst>
                                          <p:attrName>ppt_x</p:attrName>
                                          <p:attrName>ppt_y</p:attrName>
                                        </p:attrNameLst>
                                      </p:cBhvr>
                                      <p:rCtr x="25026" y="11806"/>
                                    </p:animMotion>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par>
                          <p:cTn id="10" fill="hold">
                            <p:stCondLst>
                              <p:cond delay="1000"/>
                            </p:stCondLst>
                            <p:childTnLst>
                              <p:par>
                                <p:cTn id="11" presetID="2" presetClass="entr" presetSubtype="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50428" y="816431"/>
            <a:ext cx="6858001" cy="5225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108450" y="1577300"/>
            <a:ext cx="7663543" cy="3501725"/>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Maria </a:t>
            </a:r>
            <a:r>
              <a:rPr lang="en-US" sz="54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McNAMee</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9" name="Group 8">
            <a:extLst>
              <a:ext uri="{FF2B5EF4-FFF2-40B4-BE49-F238E27FC236}">
                <a16:creationId xmlns:a16="http://schemas.microsoft.com/office/drawing/2014/main" id="{BDF298A7-C296-4C03-A0E2-70E839787EE9}"/>
              </a:ext>
            </a:extLst>
          </p:cNvPr>
          <p:cNvGrpSpPr/>
          <p:nvPr/>
        </p:nvGrpSpPr>
        <p:grpSpPr>
          <a:xfrm>
            <a:off x="328210" y="1306438"/>
            <a:ext cx="4572000" cy="4753776"/>
            <a:chOff x="633010" y="1077838"/>
            <a:chExt cx="4572000" cy="4753776"/>
          </a:xfrm>
        </p:grpSpPr>
        <p:sp>
          <p:nvSpPr>
            <p:cNvPr id="10" name="Text Placeholder 28">
              <a:extLst>
                <a:ext uri="{FF2B5EF4-FFF2-40B4-BE49-F238E27FC236}">
                  <a16:creationId xmlns:a16="http://schemas.microsoft.com/office/drawing/2014/main" id="{3C0D9F2B-7E14-4B6D-90A9-76BD76EF4EFB}"/>
                </a:ext>
              </a:extLst>
            </p:cNvPr>
            <p:cNvSpPr txBox="1">
              <a:spLocks/>
            </p:cNvSpPr>
            <p:nvPr/>
          </p:nvSpPr>
          <p:spPr>
            <a:xfrm>
              <a:off x="818017" y="5376193"/>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400"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nd</a:t>
              </a:r>
              <a:r>
                <a:rPr kumimoji="0" lang="en-US" sz="2400"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a:t>
              </a:r>
              <a:r>
                <a:rPr lang="en-US" sz="2400"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400"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awards)</a:t>
              </a:r>
            </a:p>
          </p:txBody>
        </p:sp>
        <p:pic>
          <p:nvPicPr>
            <p:cNvPr id="11" name="Picture 2" descr="Gold award laurel wreath Royalty Free Vector Image">
              <a:extLst>
                <a:ext uri="{FF2B5EF4-FFF2-40B4-BE49-F238E27FC236}">
                  <a16:creationId xmlns:a16="http://schemas.microsoft.com/office/drawing/2014/main" id="{DF7425BD-7111-4764-8D76-DFD85B9D58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33010" y="1077838"/>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8">
              <a:extLst>
                <a:ext uri="{FF2B5EF4-FFF2-40B4-BE49-F238E27FC236}">
                  <a16:creationId xmlns:a16="http://schemas.microsoft.com/office/drawing/2014/main" id="{EA9F3C16-0BE6-4D54-91C2-0E757DD7E61F}"/>
                </a:ext>
              </a:extLst>
            </p:cNvPr>
            <p:cNvSpPr txBox="1">
              <a:spLocks/>
            </p:cNvSpPr>
            <p:nvPr/>
          </p:nvSpPr>
          <p:spPr>
            <a:xfrm>
              <a:off x="804460" y="1541991"/>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8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Models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The</a:t>
              </a:r>
              <a:r>
                <a:rPr kumimoji="0" lang="en-US" sz="4800" b="1" i="0" u="none" strike="noStrike" kern="1200" cap="all" spc="0" normalizeH="1"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way</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400" cap="all" normalizeH="1" noProof="0"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(supervisor)</a:t>
              </a:r>
              <a:endParaRPr kumimoji="0" lang="en-US" sz="2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spTree>
    <p:extLst>
      <p:ext uri="{BB962C8B-B14F-4D97-AF65-F5344CB8AC3E}">
        <p14:creationId xmlns:p14="http://schemas.microsoft.com/office/powerpoint/2010/main" val="323985978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hero">
            <a:hlinkClick r:id="" action="ppaction://media"/>
            <a:extLst>
              <a:ext uri="{FF2B5EF4-FFF2-40B4-BE49-F238E27FC236}">
                <a16:creationId xmlns:a16="http://schemas.microsoft.com/office/drawing/2014/main" id="{2B9FB995-1934-4AFD-B64E-E16D2C9D8766}"/>
              </a:ext>
            </a:extLst>
          </p:cNvPr>
          <p:cNvPicPr>
            <a:picLocks noChangeAspect="1"/>
          </p:cNvPicPr>
          <p:nvPr>
            <a:audioFile r:link="rId1"/>
            <p:extLst>
              <p:ext uri="{DAA4B4D4-6D71-4841-9C94-3DE7FCFB9230}">
                <p14:media xmlns:p14="http://schemas.microsoft.com/office/powerpoint/2010/main" r:embed="rId2">
                  <p14:trim st="3466" end="28638.0725"/>
                </p14:media>
              </p:ext>
            </p:extLst>
          </p:nvPr>
        </p:nvPicPr>
        <p:blipFill>
          <a:blip r:embed="rId4"/>
          <a:stretch>
            <a:fillRect/>
          </a:stretch>
        </p:blipFill>
        <p:spPr>
          <a:xfrm>
            <a:off x="11585138" y="6069630"/>
            <a:ext cx="609600" cy="609600"/>
          </a:xfrm>
          <a:prstGeom prst="rect">
            <a:avLst/>
          </a:prstGeom>
        </p:spPr>
      </p:pic>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8217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715523"/>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UNSUNG</a:t>
            </a:r>
            <a:br>
              <a:rPr kumimoji="0" lang="en-US" sz="4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HERO</a:t>
            </a:r>
            <a:br>
              <a:rPr kumimoji="0" lang="en-US" sz="4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950961"/>
            <a:ext cx="5794451" cy="53743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marR="0" lvl="0" indent="0" algn="just" defTabSz="914400" rtl="0" eaLnBrk="0" fontAlgn="base" latinLnBrk="0" hangingPunct="0">
              <a:lnSpc>
                <a:spcPct val="130000"/>
              </a:lnSpc>
              <a:spcBef>
                <a:spcPts val="300"/>
              </a:spcBef>
              <a:spcAft>
                <a:spcPct val="0"/>
              </a:spcAft>
              <a:buClrTx/>
              <a:buSzTx/>
              <a:buFont typeface="Georgia" pitchFamily="18" charset="0"/>
              <a:buNone/>
              <a:tabLst/>
              <a:defRPr/>
            </a:pPr>
            <a:r>
              <a:rPr kumimoji="0" lang="en-US" sz="2600" b="0" i="0" u="none" strike="noStrike" kern="1200" cap="none" spc="-110" normalizeH="0" baseline="0" noProof="0" dirty="0">
                <a:ln>
                  <a:noFill/>
                </a:ln>
                <a:solidFill>
                  <a:prstClr val="white"/>
                </a:solidFill>
                <a:effectLst/>
                <a:uLnTx/>
                <a:uFillTx/>
                <a:latin typeface="Franklin Gothic Book" panose="020B0503020102020204" pitchFamily="34" charset="0"/>
                <a:ea typeface="+mn-ea"/>
                <a:cs typeface="+mn-cs"/>
              </a:rPr>
              <a:t>An award for any employee who supports the Directorate from a behind the scenes role. This award recognizes an employee dedicated to their job, who supports the Directorate in a behind the scenes role meeting the needs of customers and co-workers with a can-do attitude.</a:t>
            </a: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3712943-7127-46D3-AD87-B16A241BEB04}"/>
              </a:ext>
            </a:extLst>
          </p:cNvPr>
          <p:cNvPicPr>
            <a:picLocks noChangeAspect="1"/>
          </p:cNvPicPr>
          <p:nvPr/>
        </p:nvPicPr>
        <p:blipFill>
          <a:blip r:embed="rId7"/>
          <a:stretch>
            <a:fillRect/>
          </a:stretch>
        </p:blipFill>
        <p:spPr>
          <a:xfrm>
            <a:off x="8154910" y="222971"/>
            <a:ext cx="1508846" cy="1492552"/>
          </a:xfrm>
          <a:prstGeom prst="rect">
            <a:avLst/>
          </a:prstGeom>
        </p:spPr>
      </p:pic>
      <p:sp>
        <p:nvSpPr>
          <p:cNvPr id="2" name="Rectangle 1">
            <a:extLst>
              <a:ext uri="{FF2B5EF4-FFF2-40B4-BE49-F238E27FC236}">
                <a16:creationId xmlns:a16="http://schemas.microsoft.com/office/drawing/2014/main" id="{56A32E1C-C12C-413C-B662-9518DD5A8C6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Rectangle 2">
            <a:extLst>
              <a:ext uri="{FF2B5EF4-FFF2-40B4-BE49-F238E27FC236}">
                <a16:creationId xmlns:a16="http://schemas.microsoft.com/office/drawing/2014/main" id="{D63B0B24-9C7B-46A3-9C45-531EF8503956}"/>
              </a:ext>
            </a:extLst>
          </p:cNvPr>
          <p:cNvSpPr/>
          <p:nvPr/>
        </p:nvSpPr>
        <p:spPr>
          <a:xfrm>
            <a:off x="1727200" y="2151743"/>
            <a:ext cx="8737600" cy="2554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The next award is the . . .</a:t>
            </a:r>
          </a:p>
        </p:txBody>
      </p:sp>
      <p:pic>
        <p:nvPicPr>
          <p:cNvPr id="11" name="Picture 10">
            <a:extLst>
              <a:ext uri="{FF2B5EF4-FFF2-40B4-BE49-F238E27FC236}">
                <a16:creationId xmlns:a16="http://schemas.microsoft.com/office/drawing/2014/main" id="{7947611C-6A4A-4784-BC20-FC9D3A11718A}"/>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Lst>
          </a:blip>
          <a:stretch>
            <a:fillRect/>
          </a:stretch>
        </p:blipFill>
        <p:spPr>
          <a:xfrm>
            <a:off x="1912193" y="182248"/>
            <a:ext cx="1763015" cy="1616708"/>
          </a:xfrm>
          <a:prstGeom prst="rect">
            <a:avLst/>
          </a:prstGeom>
        </p:spPr>
      </p:pic>
    </p:spTree>
    <p:extLst>
      <p:ext uri="{BB962C8B-B14F-4D97-AF65-F5344CB8AC3E}">
        <p14:creationId xmlns:p14="http://schemas.microsoft.com/office/powerpoint/2010/main" val="10502082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4" fill="hold"/>
                                        <p:tgtEl>
                                          <p:spTgt spid="10"/>
                                        </p:tgtEl>
                                      </p:cBhvr>
                                    </p:cmd>
                                  </p:childTnLst>
                                </p:cTn>
                              </p:par>
                              <p:par>
                                <p:cTn id="7" presetID="22" presetClass="entr" presetSubtype="8" fill="hold" grpId="0" nodeType="withEffect">
                                  <p:stCondLst>
                                    <p:cond delay="305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53" presetClass="entr" presetSubtype="16" fill="hold" grpId="0" nodeType="withEffect">
                                  <p:stCondLst>
                                    <p:cond delay="993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996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6" presetClass="exit" presetSubtype="32" fill="hold" grpId="0" nodeType="withEffect">
                                  <p:stCondLst>
                                    <p:cond delay="9960"/>
                                  </p:stCondLst>
                                  <p:childTnLst>
                                    <p:animEffect transition="out" filter="circle(out)">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22" presetClass="exit" presetSubtype="1" fill="hold" grpId="1" nodeType="withEffect">
                                  <p:stCondLst>
                                    <p:cond delay="9960"/>
                                  </p:stCondLst>
                                  <p:childTnLst>
                                    <p:animEffect transition="out" filter="wipe(up)">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21" presetClass="entr" presetSubtype="1" fill="hold" nodeType="withEffect">
                                  <p:stCondLst>
                                    <p:cond delay="996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500"/>
                                        <p:tgtEl>
                                          <p:spTgt spid="4"/>
                                        </p:tgtEl>
                                      </p:cBhvr>
                                    </p:animEffect>
                                  </p:childTnLst>
                                </p:cTn>
                              </p:par>
                            </p:childTnLst>
                          </p:cTn>
                        </p:par>
                        <p:par>
                          <p:cTn id="29" fill="hold">
                            <p:stCondLst>
                              <p:cond delay="13324"/>
                            </p:stCondLst>
                            <p:childTnLst>
                              <p:par>
                                <p:cTn id="30" presetID="16" presetClass="entr" presetSubtype="37"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Vertical)">
                                      <p:cBhvr>
                                        <p:cTn id="32" dur="500"/>
                                        <p:tgtEl>
                                          <p:spTgt spid="7"/>
                                        </p:tgtEl>
                                      </p:cBhvr>
                                    </p:animEffect>
                                  </p:childTnLst>
                                </p:cTn>
                              </p:par>
                              <p:par>
                                <p:cTn id="33" presetID="16" presetClass="entr" presetSubtype="37"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up)">
                                      <p:cBhvr>
                                        <p:cTn id="38" dur="500"/>
                                        <p:tgtEl>
                                          <p:spTgt spid="6"/>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childTnLst>
                          </p:cTn>
                        </p:par>
                        <p:par>
                          <p:cTn id="42" fill="hold">
                            <p:stCondLst>
                              <p:cond delay="13824"/>
                            </p:stCondLst>
                            <p:childTnLst>
                              <p:par>
                                <p:cTn id="43" presetID="10" presetClass="exit" presetSubtype="0" fill="hold" nodeType="after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animBg="1"/>
      <p:bldP spid="8" grpId="0" animBg="1"/>
      <p:bldP spid="2" grpId="0" animBg="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6527"/>
            <a:ext cx="12177510" cy="5712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624288" y="1831733"/>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6600" cap="all" normalizeH="1" noProof="0"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VIC </a:t>
            </a:r>
            <a:r>
              <a:rPr lang="en-US" sz="6600" cap="all" normalizeH="1" noProof="0"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McCALL</a:t>
            </a: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2" name="Picture 1">
            <a:extLst>
              <a:ext uri="{FF2B5EF4-FFF2-40B4-BE49-F238E27FC236}">
                <a16:creationId xmlns:a16="http://schemas.microsoft.com/office/drawing/2014/main" id="{BE9E1979-4A2E-4AF8-BD4C-25A947FBD6E0}"/>
              </a:ext>
            </a:extLst>
          </p:cNvPr>
          <p:cNvPicPr>
            <a:picLocks noChangeAspect="1"/>
          </p:cNvPicPr>
          <p:nvPr/>
        </p:nvPicPr>
        <p:blipFill>
          <a:blip r:embed="rId3"/>
          <a:stretch>
            <a:fillRect/>
          </a:stretch>
        </p:blipFill>
        <p:spPr>
          <a:xfrm>
            <a:off x="534770" y="1831733"/>
            <a:ext cx="4089518" cy="3789620"/>
          </a:xfrm>
          <a:prstGeom prst="rect">
            <a:avLst/>
          </a:prstGeom>
        </p:spPr>
      </p:pic>
      <p:sp>
        <p:nvSpPr>
          <p:cNvPr id="6" name="Text Placeholder 28">
            <a:extLst>
              <a:ext uri="{FF2B5EF4-FFF2-40B4-BE49-F238E27FC236}">
                <a16:creationId xmlns:a16="http://schemas.microsoft.com/office/drawing/2014/main" id="{B9BFE441-2BA1-4D37-AE54-ECE2F528348B}"/>
              </a:ext>
            </a:extLst>
          </p:cNvPr>
          <p:cNvSpPr txBox="1">
            <a:spLocks/>
          </p:cNvSpPr>
          <p:nvPr/>
        </p:nvSpPr>
        <p:spPr>
          <a:xfrm>
            <a:off x="4360106" y="1831733"/>
            <a:ext cx="7634061"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8" name="Text Placeholder 28">
            <a:extLst>
              <a:ext uri="{FF2B5EF4-FFF2-40B4-BE49-F238E27FC236}">
                <a16:creationId xmlns:a16="http://schemas.microsoft.com/office/drawing/2014/main" id="{E10FAB27-3F3E-4267-8A5C-FC3BFAFC419B}"/>
              </a:ext>
            </a:extLst>
          </p:cNvPr>
          <p:cNvSpPr txBox="1">
            <a:spLocks/>
          </p:cNvSpPr>
          <p:nvPr/>
        </p:nvSpPr>
        <p:spPr>
          <a:xfrm>
            <a:off x="464979" y="5608651"/>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(1</a:t>
            </a:r>
            <a:r>
              <a:rPr kumimoji="0" lang="en-US" sz="20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a:t>
            </a: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spTree>
    <p:extLst>
      <p:ext uri="{BB962C8B-B14F-4D97-AF65-F5344CB8AC3E}">
        <p14:creationId xmlns:p14="http://schemas.microsoft.com/office/powerpoint/2010/main" val="79366450"/>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2000"/>
                            </p:stCondLst>
                            <p:childTnLst>
                              <p:par>
                                <p:cTn id="18" presetID="53" presetClass="entr" presetSubtype="16" fill="hold" grpId="0" nodeType="after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6527"/>
            <a:ext cx="12177510" cy="5712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611588" y="1831733"/>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Sarah </a:t>
            </a:r>
            <a:r>
              <a:rPr lang="en-US" sz="54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odom</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2" name="Picture 1">
            <a:extLst>
              <a:ext uri="{FF2B5EF4-FFF2-40B4-BE49-F238E27FC236}">
                <a16:creationId xmlns:a16="http://schemas.microsoft.com/office/drawing/2014/main" id="{BE9E1979-4A2E-4AF8-BD4C-25A947FBD6E0}"/>
              </a:ext>
            </a:extLst>
          </p:cNvPr>
          <p:cNvPicPr>
            <a:picLocks noChangeAspect="1"/>
          </p:cNvPicPr>
          <p:nvPr/>
        </p:nvPicPr>
        <p:blipFill>
          <a:blip r:embed="rId3"/>
          <a:stretch>
            <a:fillRect/>
          </a:stretch>
        </p:blipFill>
        <p:spPr>
          <a:xfrm>
            <a:off x="522070" y="1831733"/>
            <a:ext cx="4089518" cy="3789620"/>
          </a:xfrm>
          <a:prstGeom prst="rect">
            <a:avLst/>
          </a:prstGeom>
        </p:spPr>
      </p:pic>
      <p:sp>
        <p:nvSpPr>
          <p:cNvPr id="5" name="Text Placeholder 28">
            <a:extLst>
              <a:ext uri="{FF2B5EF4-FFF2-40B4-BE49-F238E27FC236}">
                <a16:creationId xmlns:a16="http://schemas.microsoft.com/office/drawing/2014/main" id="{82891D4C-8AD6-4216-8C9F-4349A2186127}"/>
              </a:ext>
            </a:extLst>
          </p:cNvPr>
          <p:cNvSpPr txBox="1">
            <a:spLocks/>
          </p:cNvSpPr>
          <p:nvPr/>
        </p:nvSpPr>
        <p:spPr>
          <a:xfrm>
            <a:off x="452279" y="5608651"/>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0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nd</a:t>
            </a: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spTree>
    <p:extLst>
      <p:ext uri="{BB962C8B-B14F-4D97-AF65-F5344CB8AC3E}">
        <p14:creationId xmlns:p14="http://schemas.microsoft.com/office/powerpoint/2010/main" val="852192958"/>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1000"/>
                            </p:stCondLst>
                            <p:childTnLst>
                              <p:par>
                                <p:cTn id="10" presetID="4" presetClass="entr" presetSubtype="3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E34AB1B9-B2D2-472C-8B87-F0AC78FE5F4D}"/>
              </a:ext>
            </a:extLst>
          </p:cNvPr>
          <p:cNvPicPr>
            <a:picLocks noChangeAspect="1"/>
          </p:cNvPicPr>
          <p:nvPr>
            <a:audioFile r:link="rId1"/>
            <p:extLst>
              <p:ext uri="{DAA4B4D4-6D71-4841-9C94-3DE7FCFB9230}">
                <p14:media xmlns:p14="http://schemas.microsoft.com/office/powerpoint/2010/main" r:embed="rId2">
                  <p14:trim st="6590" end="6171.0657"/>
                </p14:media>
              </p:ext>
            </p:extLst>
          </p:nvPr>
        </p:nvPicPr>
        <p:blipFill>
          <a:blip r:embed="rId4"/>
          <a:stretch>
            <a:fillRect/>
          </a:stretch>
        </p:blipFill>
        <p:spPr>
          <a:xfrm>
            <a:off x="5791200" y="3124200"/>
            <a:ext cx="609600" cy="609600"/>
          </a:xfrm>
          <a:prstGeom prst="rect">
            <a:avLst/>
          </a:prstGeom>
        </p:spPr>
      </p:pic>
      <p:pic>
        <p:nvPicPr>
          <p:cNvPr id="3" name="Picture 2" descr="Mission impossible GIF - Find on GIFER">
            <a:extLst>
              <a:ext uri="{FF2B5EF4-FFF2-40B4-BE49-F238E27FC236}">
                <a16:creationId xmlns:a16="http://schemas.microsoft.com/office/drawing/2014/main" id="{C11F6F59-39ED-4D20-A1A8-12CBBBF3F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06" y="1029362"/>
            <a:ext cx="11998187" cy="479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6752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8217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915097"/>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Mission impossible</a:t>
            </a:r>
            <a:b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marR="0" lvl="0" indent="0" algn="just" defTabSz="914400" rtl="0" eaLnBrk="0" fontAlgn="base" latinLnBrk="0" hangingPunct="0">
              <a:lnSpc>
                <a:spcPct val="130000"/>
              </a:lnSpc>
              <a:spcBef>
                <a:spcPts val="300"/>
              </a:spcBef>
              <a:spcAft>
                <a:spcPct val="0"/>
              </a:spcAft>
              <a:buClrTx/>
              <a:buSzTx/>
              <a:buFont typeface="Georgia" pitchFamily="18" charset="0"/>
              <a:buNone/>
              <a:tabLst/>
              <a:defRPr/>
            </a:pPr>
            <a:r>
              <a:rPr kumimoji="0" lang="en-US" sz="24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An award to recognize someone who has a demanding, seemingly impossible job, yet they manage be successful.  This award recognizes people who do more with less and/or develop new and creative ways of approaching their work. It can be for either a major initiative or a series of minor ones culminating in a significant impact.</a:t>
            </a: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6385"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tlas Titan clipart - 1 Atlas Titan clip art">
            <a:extLst>
              <a:ext uri="{FF2B5EF4-FFF2-40B4-BE49-F238E27FC236}">
                <a16:creationId xmlns:a16="http://schemas.microsoft.com/office/drawing/2014/main" id="{F04AB8C4-0C52-4E65-878C-8822FD481D3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187" b="90000" l="10000" r="90000">
                        <a14:foregroundMark x1="23846" y1="20625" x2="26538" y2="20625"/>
                        <a14:foregroundMark x1="33077" y1="12500" x2="42308" y2="13125"/>
                        <a14:foregroundMark x1="51538" y1="7500" x2="49231" y2="7187"/>
                        <a14:foregroundMark x1="59231" y1="13438" x2="59231" y2="13438"/>
                        <a14:foregroundMark x1="63846" y1="19375" x2="63846" y2="19375"/>
                        <a14:foregroundMark x1="75000" y1="27500" x2="75000" y2="27500"/>
                        <a14:foregroundMark x1="69231" y1="39063" x2="69231" y2="39063"/>
                        <a14:foregroundMark x1="56538" y1="47813" x2="56538" y2="47813"/>
                        <a14:foregroundMark x1="58462" y1="28750" x2="58462" y2="28750"/>
                        <a14:foregroundMark x1="46154" y1="36250" x2="46154" y2="36250"/>
                        <a14:foregroundMark x1="48077" y1="21250" x2="48077" y2="21250"/>
                        <a14:foregroundMark x1="35385" y1="30312" x2="35385" y2="30312"/>
                        <a14:foregroundMark x1="26923" y1="40313" x2="26923" y2="40313"/>
                        <a14:foregroundMark x1="31154" y1="46250" x2="31154" y2="46250"/>
                        <a14:foregroundMark x1="19231" y1="34375" x2="19231" y2="34375"/>
                        <a14:foregroundMark x1="34231" y1="71250" x2="34231" y2="71250"/>
                        <a14:backgroundMark x1="43077" y1="13438" x2="43077" y2="13438"/>
                        <a14:backgroundMark x1="41923" y1="13750" x2="41923" y2="13750"/>
                      </a14:backgroundRemoval>
                    </a14:imgEffect>
                  </a14:imgLayer>
                </a14:imgProps>
              </a:ext>
              <a:ext uri="{28A0092B-C50C-407E-A947-70E740481C1C}">
                <a14:useLocalDpi xmlns:a14="http://schemas.microsoft.com/office/drawing/2010/main" val="0"/>
              </a:ext>
            </a:extLst>
          </a:blip>
          <a:srcRect/>
          <a:stretch>
            <a:fillRect/>
          </a:stretch>
        </p:blipFill>
        <p:spPr bwMode="auto">
          <a:xfrm>
            <a:off x="8519495" y="395592"/>
            <a:ext cx="715627" cy="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6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500" fill="hold"/>
                                        <p:tgtEl>
                                          <p:spTgt spid="2056"/>
                                        </p:tgtEl>
                                        <p:attrNameLst>
                                          <p:attrName>ppt_w</p:attrName>
                                        </p:attrNameLst>
                                      </p:cBhvr>
                                      <p:tavLst>
                                        <p:tav tm="0">
                                          <p:val>
                                            <p:fltVal val="0"/>
                                          </p:val>
                                        </p:tav>
                                        <p:tav tm="100000">
                                          <p:val>
                                            <p:strVal val="#ppt_w"/>
                                          </p:val>
                                        </p:tav>
                                      </p:tavLst>
                                    </p:anim>
                                    <p:anim calcmode="lin" valueType="num">
                                      <p:cBhvr>
                                        <p:cTn id="23" dur="500" fill="hold"/>
                                        <p:tgtEl>
                                          <p:spTgt spid="2056"/>
                                        </p:tgtEl>
                                        <p:attrNameLst>
                                          <p:attrName>ppt_h</p:attrName>
                                        </p:attrNameLst>
                                      </p:cBhvr>
                                      <p:tavLst>
                                        <p:tav tm="0">
                                          <p:val>
                                            <p:fltVal val="0"/>
                                          </p:val>
                                        </p:tav>
                                        <p:tav tm="100000">
                                          <p:val>
                                            <p:strVal val="#ppt_h"/>
                                          </p:val>
                                        </p:tav>
                                      </p:tavLst>
                                    </p:anim>
                                    <p:animEffect transition="in" filter="fade">
                                      <p:cBhvr>
                                        <p:cTn id="24" dur="500"/>
                                        <p:tgtEl>
                                          <p:spTgt spid="205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outVertical)">
                                      <p:cBhvr>
                                        <p:cTn id="30" dur="500"/>
                                        <p:tgtEl>
                                          <p:spTgt spid="8"/>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375335">
            <a:off x="-431208" y="-2579203"/>
            <a:ext cx="8383242" cy="1106192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256428" y="1534191"/>
            <a:ext cx="7935572"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Amy </a:t>
            </a:r>
            <a:r>
              <a:rPr lang="en-US" sz="54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aqueche</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3" name="Picture 2">
            <a:extLst>
              <a:ext uri="{FF2B5EF4-FFF2-40B4-BE49-F238E27FC236}">
                <a16:creationId xmlns:a16="http://schemas.microsoft.com/office/drawing/2014/main" id="{0CC1690A-1D4F-47EF-B03A-2C32D2799C94}"/>
              </a:ext>
            </a:extLst>
          </p:cNvPr>
          <p:cNvPicPr>
            <a:picLocks noChangeAspect="1"/>
          </p:cNvPicPr>
          <p:nvPr/>
        </p:nvPicPr>
        <p:blipFill>
          <a:blip r:embed="rId3"/>
          <a:stretch>
            <a:fillRect/>
          </a:stretch>
        </p:blipFill>
        <p:spPr>
          <a:xfrm>
            <a:off x="477588" y="1678138"/>
            <a:ext cx="3778840" cy="3501725"/>
          </a:xfrm>
          <a:prstGeom prst="rect">
            <a:avLst/>
          </a:prstGeom>
        </p:spPr>
      </p:pic>
    </p:spTree>
    <p:extLst>
      <p:ext uri="{BB962C8B-B14F-4D97-AF65-F5344CB8AC3E}">
        <p14:creationId xmlns:p14="http://schemas.microsoft.com/office/powerpoint/2010/main" val="3746756747"/>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Mando">
            <a:hlinkClick r:id="" action="ppaction://media"/>
            <a:extLst>
              <a:ext uri="{FF2B5EF4-FFF2-40B4-BE49-F238E27FC236}">
                <a16:creationId xmlns:a16="http://schemas.microsoft.com/office/drawing/2014/main" id="{FF8A8293-1FAD-4BE4-BA95-D0BB27E31248}"/>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892800" y="3041650"/>
            <a:ext cx="406400" cy="406400"/>
          </a:xfrm>
          <a:prstGeom prst="rect">
            <a:avLst/>
          </a:prstGeom>
        </p:spPr>
      </p:pic>
      <p:pic>
        <p:nvPicPr>
          <p:cNvPr id="9218" name="Picture 2" descr="Consumed by Star Wars Feelings — Hi! I thought it worked well, given the  context of...">
            <a:extLst>
              <a:ext uri="{FF2B5EF4-FFF2-40B4-BE49-F238E27FC236}">
                <a16:creationId xmlns:a16="http://schemas.microsoft.com/office/drawing/2014/main" id="{E5778DDE-0545-4D82-9F67-A85BD0746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775" b="9775"/>
          <a:stretch/>
        </p:blipFill>
        <p:spPr bwMode="auto">
          <a:xfrm>
            <a:off x="106334" y="323850"/>
            <a:ext cx="11979331" cy="561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7757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72448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1370989" y="1473943"/>
            <a:ext cx="3177385" cy="3473900"/>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mentor</a:t>
            </a:r>
            <a:b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marR="0" lvl="0" indent="0" algn="just" defTabSz="914400" rtl="0" eaLnBrk="0" fontAlgn="base" latinLnBrk="0" hangingPunct="0">
              <a:lnSpc>
                <a:spcPct val="130000"/>
              </a:lnSpc>
              <a:spcBef>
                <a:spcPts val="300"/>
              </a:spcBef>
              <a:spcAft>
                <a:spcPct val="0"/>
              </a:spcAft>
              <a:buClrTx/>
              <a:buSzTx/>
              <a:buFont typeface="Georgia" pitchFamily="18" charset="0"/>
              <a:buNone/>
              <a:tabLst/>
              <a:defRPr/>
            </a:pPr>
            <a:r>
              <a:rPr kumimoji="0" lang="en-US" sz="26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An award for an individual who embraces mentoring and actively participates in the development of others. Recipients of this award coach others for improved performance or to enhance career development and assists mentees with professional and career planning.</a:t>
            </a: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5911"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Classroom with solid fill">
            <a:extLst>
              <a:ext uri="{FF2B5EF4-FFF2-40B4-BE49-F238E27FC236}">
                <a16:creationId xmlns:a16="http://schemas.microsoft.com/office/drawing/2014/main" id="{5CAD592A-7FD5-40D0-B796-7EEAA88859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7699" y="443559"/>
            <a:ext cx="638269" cy="638269"/>
          </a:xfrm>
          <a:prstGeom prst="rect">
            <a:avLst/>
          </a:prstGeom>
        </p:spPr>
      </p:pic>
    </p:spTree>
    <p:extLst>
      <p:ext uri="{BB962C8B-B14F-4D97-AF65-F5344CB8AC3E}">
        <p14:creationId xmlns:p14="http://schemas.microsoft.com/office/powerpoint/2010/main" val="290336598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6527"/>
            <a:ext cx="12177510" cy="5712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624288" y="1831733"/>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6" name="Text Placeholder 28">
            <a:extLst>
              <a:ext uri="{FF2B5EF4-FFF2-40B4-BE49-F238E27FC236}">
                <a16:creationId xmlns:a16="http://schemas.microsoft.com/office/drawing/2014/main" id="{B9BFE441-2BA1-4D37-AE54-ECE2F528348B}"/>
              </a:ext>
            </a:extLst>
          </p:cNvPr>
          <p:cNvSpPr txBox="1">
            <a:spLocks/>
          </p:cNvSpPr>
          <p:nvPr/>
        </p:nvSpPr>
        <p:spPr>
          <a:xfrm>
            <a:off x="4360106" y="1831733"/>
            <a:ext cx="7634061"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66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RAYMOND Jones</a:t>
            </a: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3" name="Group 2">
            <a:extLst>
              <a:ext uri="{FF2B5EF4-FFF2-40B4-BE49-F238E27FC236}">
                <a16:creationId xmlns:a16="http://schemas.microsoft.com/office/drawing/2014/main" id="{89AC387F-6C23-4A55-BEBB-EBE121E3A4D4}"/>
              </a:ext>
            </a:extLst>
          </p:cNvPr>
          <p:cNvGrpSpPr/>
          <p:nvPr/>
        </p:nvGrpSpPr>
        <p:grpSpPr>
          <a:xfrm>
            <a:off x="197833" y="1384265"/>
            <a:ext cx="4572396" cy="4692508"/>
            <a:chOff x="197833" y="1384265"/>
            <a:chExt cx="4572396" cy="4692508"/>
          </a:xfrm>
        </p:grpSpPr>
        <p:sp>
          <p:nvSpPr>
            <p:cNvPr id="8" name="Text Placeholder 28">
              <a:extLst>
                <a:ext uri="{FF2B5EF4-FFF2-40B4-BE49-F238E27FC236}">
                  <a16:creationId xmlns:a16="http://schemas.microsoft.com/office/drawing/2014/main" id="{E10FAB27-3F3E-4267-8A5C-FC3BFAFC419B}"/>
                </a:ext>
              </a:extLst>
            </p:cNvPr>
            <p:cNvSpPr txBox="1">
              <a:spLocks/>
            </p:cNvSpPr>
            <p:nvPr/>
          </p:nvSpPr>
          <p:spPr>
            <a:xfrm>
              <a:off x="464979" y="5621352"/>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(1</a:t>
              </a:r>
              <a:r>
                <a:rPr kumimoji="0" lang="en-US" sz="20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a:t>
              </a: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pic>
          <p:nvPicPr>
            <p:cNvPr id="9" name="Picture 8">
              <a:extLst>
                <a:ext uri="{FF2B5EF4-FFF2-40B4-BE49-F238E27FC236}">
                  <a16:creationId xmlns:a16="http://schemas.microsoft.com/office/drawing/2014/main" id="{970469F7-CEC0-4540-A011-E95626D16004}"/>
                </a:ext>
              </a:extLst>
            </p:cNvPr>
            <p:cNvPicPr>
              <a:picLocks noChangeAspect="1"/>
            </p:cNvPicPr>
            <p:nvPr/>
          </p:nvPicPr>
          <p:blipFill>
            <a:blip r:embed="rId3"/>
            <a:stretch>
              <a:fillRect/>
            </a:stretch>
          </p:blipFill>
          <p:spPr>
            <a:xfrm>
              <a:off x="197833" y="1384265"/>
              <a:ext cx="4572396" cy="4237087"/>
            </a:xfrm>
            <a:prstGeom prst="rect">
              <a:avLst/>
            </a:prstGeom>
          </p:spPr>
        </p:pic>
      </p:grpSp>
    </p:spTree>
    <p:extLst>
      <p:ext uri="{BB962C8B-B14F-4D97-AF65-F5344CB8AC3E}">
        <p14:creationId xmlns:p14="http://schemas.microsoft.com/office/powerpoint/2010/main" val="2762569484"/>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nodePh="1">
                                  <p:stCondLst>
                                    <p:cond delay="0"/>
                                  </p:stCondLst>
                                  <p:endCondLst>
                                    <p:cond evt="begin" delay="0">
                                      <p:tn val="5"/>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10" presetClass="exit" presetSubtype="0" fill="hold" grpId="1" nodeType="afterEffect" nodePh="1">
                                  <p:stCondLst>
                                    <p:cond delay="0"/>
                                  </p:stCondLst>
                                  <p:endCondLst>
                                    <p:cond evt="begin" delay="0">
                                      <p:tn val="12"/>
                                    </p:cond>
                                  </p:end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Red Carpet Festival Scene Animation Stock Footage Video (100% Royalty-free)  1866598 | Shutterstock">
            <a:extLst>
              <a:ext uri="{FF2B5EF4-FFF2-40B4-BE49-F238E27FC236}">
                <a16:creationId xmlns:a16="http://schemas.microsoft.com/office/drawing/2014/main" id="{B0C31F98-8AF0-4CEF-B496-AD3858836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623299"/>
            <a:ext cx="12191980" cy="5284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C6753A6-89DA-4FB1-879B-358F66C34D2D}"/>
              </a:ext>
            </a:extLst>
          </p:cNvPr>
          <p:cNvSpPr/>
          <p:nvPr/>
        </p:nvSpPr>
        <p:spPr>
          <a:xfrm>
            <a:off x="0" y="-203200"/>
            <a:ext cx="12188952" cy="4438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6"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descr="Top 30 Red Background GIFs | Find the best GIF on Gfycat">
            <a:extLst>
              <a:ext uri="{FF2B5EF4-FFF2-40B4-BE49-F238E27FC236}">
                <a16:creationId xmlns:a16="http://schemas.microsoft.com/office/drawing/2014/main" id="{6DF69469-BC3B-4258-B965-291CE392D4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2925" y="1248228"/>
            <a:ext cx="5636026" cy="3273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op 30 Red Background GIFs | Find the best GIF on Gfycat">
            <a:extLst>
              <a:ext uri="{FF2B5EF4-FFF2-40B4-BE49-F238E27FC236}">
                <a16:creationId xmlns:a16="http://schemas.microsoft.com/office/drawing/2014/main" id="{5353AE12-2A11-4732-9A36-29C9D55F62B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1240828"/>
            <a:ext cx="5636026" cy="32730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8">
            <a:extLst>
              <a:ext uri="{FF2B5EF4-FFF2-40B4-BE49-F238E27FC236}">
                <a16:creationId xmlns:a16="http://schemas.microsoft.com/office/drawing/2014/main" id="{4BF10C4C-5620-480C-A164-BA467B0643A7}"/>
              </a:ext>
            </a:extLst>
          </p:cNvPr>
          <p:cNvSpPr txBox="1">
            <a:spLocks/>
          </p:cNvSpPr>
          <p:nvPr/>
        </p:nvSpPr>
        <p:spPr>
          <a:xfrm>
            <a:off x="266699" y="34675"/>
            <a:ext cx="3597402" cy="1363097"/>
          </a:xfrm>
          <a:prstGeom prst="rect">
            <a:avLst/>
          </a:prstGeom>
          <a:noFill/>
          <a:effectLst>
            <a:softEdge rad="317500"/>
          </a:effectLst>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solidFill>
                  <a:srgbClr val="FFC000">
                    <a:lumMod val="40000"/>
                    <a:lumOff val="60000"/>
                  </a:srgbClr>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NOMINATORS:</a:t>
            </a:r>
          </a:p>
        </p:txBody>
      </p:sp>
      <p:sp>
        <p:nvSpPr>
          <p:cNvPr id="5" name="TextBox 4">
            <a:extLst>
              <a:ext uri="{FF2B5EF4-FFF2-40B4-BE49-F238E27FC236}">
                <a16:creationId xmlns:a16="http://schemas.microsoft.com/office/drawing/2014/main" id="{007E7C7E-7F64-4BB7-A0BF-C5BDA3F5F92A}"/>
              </a:ext>
            </a:extLst>
          </p:cNvPr>
          <p:cNvSpPr txBox="1"/>
          <p:nvPr/>
        </p:nvSpPr>
        <p:spPr>
          <a:xfrm>
            <a:off x="318733" y="1301442"/>
            <a:ext cx="2938544" cy="4755148"/>
          </a:xfrm>
          <a:prstGeom prst="rect">
            <a:avLst/>
          </a:prstGeom>
          <a:noFill/>
        </p:spPr>
        <p:txBody>
          <a:bodyPr wrap="square" rtlCol="0">
            <a:spAutoFit/>
          </a:bodyPr>
          <a:lstStyle/>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ALEXIS HARRIS</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ALICIA CARTER</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ALISHA MERCANDANTE</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AMANDA HESLEP</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ANDRES CASTRO</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BIANCA PETERS</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BRANDON LENTZ</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CARLOS MCKENZIE</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CRAIG KEISH</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DARLENE HARKINS</a:t>
            </a:r>
          </a:p>
          <a:p>
            <a:endParaRPr lang="en-US" b="1" dirty="0">
              <a:solidFill>
                <a:schemeClr val="bg1"/>
              </a:solidFill>
              <a:latin typeface="Segoe UI Semilight" panose="020B0402040204020203" pitchFamily="34" charset="0"/>
              <a:cs typeface="Segoe UI Semilight" panose="020B0402040204020203" pitchFamily="34" charset="0"/>
            </a:endParaRPr>
          </a:p>
        </p:txBody>
      </p:sp>
      <p:sp>
        <p:nvSpPr>
          <p:cNvPr id="6" name="TextBox 5">
            <a:extLst>
              <a:ext uri="{FF2B5EF4-FFF2-40B4-BE49-F238E27FC236}">
                <a16:creationId xmlns:a16="http://schemas.microsoft.com/office/drawing/2014/main" id="{63BF2F63-B486-4822-8844-8B0B0D835DBA}"/>
              </a:ext>
            </a:extLst>
          </p:cNvPr>
          <p:cNvSpPr txBox="1"/>
          <p:nvPr/>
        </p:nvSpPr>
        <p:spPr>
          <a:xfrm>
            <a:off x="3283350" y="1240828"/>
            <a:ext cx="2628900" cy="4862293"/>
          </a:xfrm>
          <a:prstGeom prst="rect">
            <a:avLst/>
          </a:prstGeom>
          <a:noFill/>
        </p:spPr>
        <p:txBody>
          <a:bodyPr wrap="square" rtlCol="0">
            <a:spAutoFit/>
          </a:bodyPr>
          <a:lstStyle/>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DEB KAELBERER</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DJAATAA ONANUGA</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DONA VANTERPOOL</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DORRENCE LEVY</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ERIC NEWMAN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JASON LOU</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JEFFREY BROWN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JENNIFER OCONNELL</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KEISHA WILLINGHAM</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KELLIE MURRAY</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KYLE VANN</a:t>
            </a:r>
          </a:p>
        </p:txBody>
      </p:sp>
      <p:sp>
        <p:nvSpPr>
          <p:cNvPr id="7" name="TextBox 6">
            <a:extLst>
              <a:ext uri="{FF2B5EF4-FFF2-40B4-BE49-F238E27FC236}">
                <a16:creationId xmlns:a16="http://schemas.microsoft.com/office/drawing/2014/main" id="{70155476-E52F-40F7-AF0F-EBBBE1EEAC75}"/>
              </a:ext>
            </a:extLst>
          </p:cNvPr>
          <p:cNvSpPr txBox="1"/>
          <p:nvPr/>
        </p:nvSpPr>
        <p:spPr>
          <a:xfrm flipH="1">
            <a:off x="6077222" y="1240828"/>
            <a:ext cx="3044680" cy="5470728"/>
          </a:xfrm>
          <a:prstGeom prst="rect">
            <a:avLst/>
          </a:prstGeom>
          <a:noFill/>
        </p:spPr>
        <p:txBody>
          <a:bodyPr wrap="square" rtlCol="0">
            <a:spAutoFit/>
          </a:bodyPr>
          <a:lstStyle/>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LASHAWN FEIMSTER</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LEONA LEWIS</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LISA MULLEN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MAIKEYZA BROWN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MALIKA GRAHAM</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MARIA MCNAMEE</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MAYRA NIEVES-TORRES</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MICHELE CONNERTON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ODESSIA BECKS</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PAVI TUMBAPURA</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RHEA FRAZIER</a:t>
            </a:r>
          </a:p>
          <a:p>
            <a:endParaRPr lang="en-US" b="1" dirty="0">
              <a:solidFill>
                <a:schemeClr val="bg1"/>
              </a:solidFill>
              <a:latin typeface="Segoe UI Semilight" panose="020B0402040204020203" pitchFamily="34" charset="0"/>
              <a:cs typeface="Segoe UI Semilight" panose="020B0402040204020203" pitchFamily="34" charset="0"/>
            </a:endParaRPr>
          </a:p>
          <a:p>
            <a:endParaRPr lang="en-US" b="1" dirty="0">
              <a:solidFill>
                <a:schemeClr val="bg1"/>
              </a:solidFill>
              <a:latin typeface="Segoe UI Semilight" panose="020B0402040204020203"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0A643DE5-C452-4AA7-B0F4-9B875D6EFDF5}"/>
              </a:ext>
            </a:extLst>
          </p:cNvPr>
          <p:cNvSpPr txBox="1"/>
          <p:nvPr/>
        </p:nvSpPr>
        <p:spPr>
          <a:xfrm>
            <a:off x="9315974" y="1248228"/>
            <a:ext cx="2573656" cy="4423712"/>
          </a:xfrm>
          <a:prstGeom prst="rect">
            <a:avLst/>
          </a:prstGeom>
          <a:noFill/>
        </p:spPr>
        <p:txBody>
          <a:bodyPr wrap="square" rtlCol="0">
            <a:spAutoFit/>
          </a:bodyPr>
          <a:lstStyle/>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RUSSELLYN HART</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SANDY GRELLO</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SHANA FARIS</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SHERIKA WILSON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STEVE LLOYD</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SUSAN TAYLOR BEURY</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SUZANNE SIERRA</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TAMMY SEIDEL</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THERESE PATTERSON</a:t>
            </a:r>
          </a:p>
          <a:p>
            <a:pPr>
              <a:lnSpc>
                <a:spcPct val="150000"/>
              </a:lnSpc>
            </a:pPr>
            <a:r>
              <a:rPr lang="en-US" sz="1900" b="1" dirty="0">
                <a:solidFill>
                  <a:schemeClr val="bg1"/>
                </a:solidFill>
                <a:effectLst>
                  <a:glow rad="63500">
                    <a:schemeClr val="tx1">
                      <a:alpha val="40000"/>
                    </a:schemeClr>
                  </a:glow>
                </a:effectLst>
                <a:latin typeface="Segoe UI Semilight" panose="020B0402040204020203" pitchFamily="34" charset="0"/>
                <a:cs typeface="Segoe UI Semilight" panose="020B0402040204020203" pitchFamily="34" charset="0"/>
              </a:rPr>
              <a:t>WANDA MOORE</a:t>
            </a:r>
          </a:p>
        </p:txBody>
      </p:sp>
    </p:spTree>
    <p:extLst>
      <p:ext uri="{BB962C8B-B14F-4D97-AF65-F5344CB8AC3E}">
        <p14:creationId xmlns:p14="http://schemas.microsoft.com/office/powerpoint/2010/main" val="3459663807"/>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250" fill="hold"/>
                                        <p:tgtEl>
                                          <p:spTgt spid="6"/>
                                        </p:tgtEl>
                                        <p:attrNameLst>
                                          <p:attrName>ppt_x</p:attrName>
                                        </p:attrNameLst>
                                      </p:cBhvr>
                                      <p:tavLst>
                                        <p:tav tm="0">
                                          <p:val>
                                            <p:strVal val="#ppt_x"/>
                                          </p:val>
                                        </p:tav>
                                        <p:tav tm="100000">
                                          <p:val>
                                            <p:strVal val="#ppt_x"/>
                                          </p:val>
                                        </p:tav>
                                      </p:tavLst>
                                    </p:anim>
                                    <p:anim calcmode="lin" valueType="num">
                                      <p:cBhvr additive="base">
                                        <p:cTn id="17" dur="125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500" fill="hold"/>
                                        <p:tgtEl>
                                          <p:spTgt spid="7"/>
                                        </p:tgtEl>
                                        <p:attrNameLst>
                                          <p:attrName>ppt_x</p:attrName>
                                        </p:attrNameLst>
                                      </p:cBhvr>
                                      <p:tavLst>
                                        <p:tav tm="0">
                                          <p:val>
                                            <p:strVal val="#ppt_x"/>
                                          </p:val>
                                        </p:tav>
                                        <p:tav tm="100000">
                                          <p:val>
                                            <p:strVal val="#ppt_x"/>
                                          </p:val>
                                        </p:tav>
                                      </p:tavLst>
                                    </p:anim>
                                    <p:anim calcmode="lin" valueType="num">
                                      <p:cBhvr additive="base">
                                        <p:cTn id="21" dur="1500" fill="hold"/>
                                        <p:tgtEl>
                                          <p:spTgt spid="7"/>
                                        </p:tgtEl>
                                        <p:attrNameLst>
                                          <p:attrName>ppt_y</p:attrName>
                                        </p:attrNameLst>
                                      </p:cBhvr>
                                      <p:tavLst>
                                        <p:tav tm="0">
                                          <p:val>
                                            <p:strVal val="0-#ppt_h/2"/>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750" fill="hold"/>
                                        <p:tgtEl>
                                          <p:spTgt spid="8"/>
                                        </p:tgtEl>
                                        <p:attrNameLst>
                                          <p:attrName>ppt_x</p:attrName>
                                        </p:attrNameLst>
                                      </p:cBhvr>
                                      <p:tavLst>
                                        <p:tav tm="0">
                                          <p:val>
                                            <p:strVal val="1+#ppt_w/2"/>
                                          </p:val>
                                        </p:tav>
                                        <p:tav tm="100000">
                                          <p:val>
                                            <p:strVal val="#ppt_x"/>
                                          </p:val>
                                        </p:tav>
                                      </p:tavLst>
                                    </p:anim>
                                    <p:anim calcmode="lin" valueType="num">
                                      <p:cBhvr additive="base">
                                        <p:cTn id="25" dur="1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6527"/>
            <a:ext cx="12177510" cy="5712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581108" y="1481542"/>
            <a:ext cx="7238346" cy="4237087"/>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Bruce </a:t>
            </a:r>
            <a:r>
              <a:rPr kumimoji="0" lang="en-US" sz="5400" b="1" i="0" u="none" strike="noStrike" kern="1200" cap="all" spc="0" normalizeH="1" baseline="0" noProof="0" dirty="0" err="1">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tsai</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5" name="Group 4">
            <a:extLst>
              <a:ext uri="{FF2B5EF4-FFF2-40B4-BE49-F238E27FC236}">
                <a16:creationId xmlns:a16="http://schemas.microsoft.com/office/drawing/2014/main" id="{4BF52858-7A08-48AE-B2C1-032C329F078F}"/>
              </a:ext>
            </a:extLst>
          </p:cNvPr>
          <p:cNvGrpSpPr/>
          <p:nvPr/>
        </p:nvGrpSpPr>
        <p:grpSpPr>
          <a:xfrm>
            <a:off x="502633" y="1404585"/>
            <a:ext cx="4572396" cy="4692508"/>
            <a:chOff x="197833" y="1384265"/>
            <a:chExt cx="4572396" cy="4692508"/>
          </a:xfrm>
        </p:grpSpPr>
        <p:sp>
          <p:nvSpPr>
            <p:cNvPr id="6" name="Text Placeholder 28">
              <a:extLst>
                <a:ext uri="{FF2B5EF4-FFF2-40B4-BE49-F238E27FC236}">
                  <a16:creationId xmlns:a16="http://schemas.microsoft.com/office/drawing/2014/main" id="{DA858F1E-F381-4A19-B792-26E58F51226F}"/>
                </a:ext>
              </a:extLst>
            </p:cNvPr>
            <p:cNvSpPr txBox="1">
              <a:spLocks/>
            </p:cNvSpPr>
            <p:nvPr/>
          </p:nvSpPr>
          <p:spPr>
            <a:xfrm>
              <a:off x="464979" y="5621352"/>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t>
              </a:r>
              <a:r>
                <a:rPr lang="en-US"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2</a:t>
              </a:r>
              <a:r>
                <a:rPr lang="en-US" baseline="30000"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nd</a:t>
              </a:r>
              <a:r>
                <a:rPr lang="en-US"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 </a:t>
              </a: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of 2 awards)</a:t>
              </a:r>
            </a:p>
          </p:txBody>
        </p:sp>
        <p:pic>
          <p:nvPicPr>
            <p:cNvPr id="8" name="Picture 7">
              <a:extLst>
                <a:ext uri="{FF2B5EF4-FFF2-40B4-BE49-F238E27FC236}">
                  <a16:creationId xmlns:a16="http://schemas.microsoft.com/office/drawing/2014/main" id="{BF2B788B-8BB4-4499-9932-2A72C0DA1F3B}"/>
                </a:ext>
              </a:extLst>
            </p:cNvPr>
            <p:cNvPicPr>
              <a:picLocks noChangeAspect="1"/>
            </p:cNvPicPr>
            <p:nvPr/>
          </p:nvPicPr>
          <p:blipFill>
            <a:blip r:embed="rId3"/>
            <a:stretch>
              <a:fillRect/>
            </a:stretch>
          </p:blipFill>
          <p:spPr>
            <a:xfrm>
              <a:off x="197833" y="1384265"/>
              <a:ext cx="4572396" cy="4237087"/>
            </a:xfrm>
            <a:prstGeom prst="rect">
              <a:avLst/>
            </a:prstGeom>
          </p:spPr>
        </p:pic>
      </p:grpSp>
    </p:spTree>
    <p:extLst>
      <p:ext uri="{BB962C8B-B14F-4D97-AF65-F5344CB8AC3E}">
        <p14:creationId xmlns:p14="http://schemas.microsoft.com/office/powerpoint/2010/main" val="385954830"/>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OH I JUST CANT WAIT.... — ☆Hakuna Matata☆">
            <a:extLst>
              <a:ext uri="{FF2B5EF4-FFF2-40B4-BE49-F238E27FC236}">
                <a16:creationId xmlns:a16="http://schemas.microsoft.com/office/drawing/2014/main" id="{D048D8F0-4257-4C1C-954D-ECB6A1EF5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020" y="85061"/>
            <a:ext cx="10069268" cy="6701675"/>
          </a:xfrm>
          <a:prstGeom prst="rect">
            <a:avLst/>
          </a:prstGeom>
          <a:noFill/>
          <a:extLst>
            <a:ext uri="{909E8E84-426E-40DD-AFC4-6F175D3DCCD1}">
              <a14:hiddenFill xmlns:a14="http://schemas.microsoft.com/office/drawing/2010/main">
                <a:solidFill>
                  <a:srgbClr val="FFFFFF"/>
                </a:solidFill>
              </a14:hiddenFill>
            </a:ext>
          </a:extLst>
        </p:spPr>
      </p:pic>
      <p:pic>
        <p:nvPicPr>
          <p:cNvPr id="2" name="LK">
            <a:hlinkClick r:id="" action="ppaction://media"/>
            <a:extLst>
              <a:ext uri="{FF2B5EF4-FFF2-40B4-BE49-F238E27FC236}">
                <a16:creationId xmlns:a16="http://schemas.microsoft.com/office/drawing/2014/main" id="{2842AAC5-613D-4CF0-94E8-A3723A14AC58}"/>
              </a:ext>
            </a:extLst>
          </p:cNvPr>
          <p:cNvPicPr>
            <a:picLocks noChangeAspect="1"/>
          </p:cNvPicPr>
          <p:nvPr>
            <a:audioFile r:link="rId1"/>
            <p:extLst>
              <p:ext uri="{DAA4B4D4-6D71-4841-9C94-3DE7FCFB9230}">
                <p14:media xmlns:p14="http://schemas.microsoft.com/office/powerpoint/2010/main" r:embed="rId2">
                  <p14:trim end="4549.3877"/>
                </p14:media>
              </p:ext>
            </p:extLst>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491748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73681" y="1309914"/>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537677"/>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Models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The way</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(non supervisor)</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buNone/>
              <a:defRPr/>
            </a:pPr>
            <a:r>
              <a:rPr lang="en-US" spc="-30" dirty="0">
                <a:solidFill>
                  <a:prstClr val="white"/>
                </a:solidFill>
                <a:latin typeface="Franklin Gothic Book" panose="020B0503020102020204" pitchFamily="34" charset="0"/>
              </a:rPr>
              <a:t>An award for a non-supervisor employee who embodies office of procurement leadership norms consisting of nurturing talent, fostering an environment of safety, creativity, and trust, builds and maintains credibility with stakeholders, and fosters a sense of a Universal Team while encouraging and modeling work-life balance.</a:t>
            </a:r>
            <a:endParaRPr kumimoji="0" lang="en-US" sz="28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6385"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y Experience of Mentoring. I'm lucky enough to have been on both… | by  Adam Hill | @adshill | Medium">
            <a:extLst>
              <a:ext uri="{FF2B5EF4-FFF2-40B4-BE49-F238E27FC236}">
                <a16:creationId xmlns:a16="http://schemas.microsoft.com/office/drawing/2014/main" id="{DCFBDFC1-FC56-469A-BD01-A208D60504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50" y1="35201" x2="30325" y2="36095"/>
                        <a14:foregroundMark x1="51350" y1="19457" x2="52300" y2="23341"/>
                        <a14:foregroundMark x1="51200" y1="31110" x2="54950" y2="37504"/>
                        <a14:foregroundMark x1="54950" y1="37504" x2="60650" y2="40358"/>
                        <a14:foregroundMark x1="83125" y1="29082" x2="73300" y2="56411"/>
                        <a14:foregroundMark x1="73300" y1="56411" x2="67625" y2="55002"/>
                        <a14:foregroundMark x1="67625" y1="55002" x2="62225" y2="56617"/>
                        <a14:foregroundMark x1="62225" y1="56617" x2="53850" y2="68683"/>
                        <a14:foregroundMark x1="53850" y1="68683" x2="48875" y2="70540"/>
                        <a14:foregroundMark x1="48875" y1="70540" x2="43725" y2="69646"/>
                        <a14:foregroundMark x1="43725" y1="69646" x2="35650" y2="81368"/>
                        <a14:foregroundMark x1="35650" y1="81368" x2="24450" y2="81953"/>
                        <a14:foregroundMark x1="24450" y1="81953" x2="21725" y2="80543"/>
                        <a14:foregroundMark x1="34375" y1="60743" x2="32625" y2="70540"/>
                        <a14:foregroundMark x1="36925" y1="43898" x2="42325" y2="43898"/>
                        <a14:foregroundMark x1="55925" y1="46855" x2="53775" y2="56858"/>
                        <a14:foregroundMark x1="56200" y1="30182" x2="61750" y2="30457"/>
                        <a14:foregroundMark x1="61750" y1="30457" x2="62125" y2="30354"/>
                      </a14:backgroundRemoval>
                    </a14:imgEffect>
                  </a14:imgLayer>
                </a14:imgProps>
              </a:ext>
              <a:ext uri="{28A0092B-C50C-407E-A947-70E740481C1C}">
                <a14:useLocalDpi xmlns:a14="http://schemas.microsoft.com/office/drawing/2010/main" val="0"/>
              </a:ext>
            </a:extLst>
          </a:blip>
          <a:srcRect/>
          <a:stretch>
            <a:fillRect/>
          </a:stretch>
        </p:blipFill>
        <p:spPr bwMode="auto">
          <a:xfrm>
            <a:off x="8416554" y="415504"/>
            <a:ext cx="920560" cy="66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4705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486922"/>
            <a:ext cx="12192000" cy="6444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8">
            <a:extLst>
              <a:ext uri="{FF2B5EF4-FFF2-40B4-BE49-F238E27FC236}">
                <a16:creationId xmlns:a16="http://schemas.microsoft.com/office/drawing/2014/main" id="{A969291B-209E-4B20-A776-727071A755BB}"/>
              </a:ext>
            </a:extLst>
          </p:cNvPr>
          <p:cNvSpPr txBox="1">
            <a:spLocks/>
          </p:cNvSpPr>
          <p:nvPr/>
        </p:nvSpPr>
        <p:spPr>
          <a:xfrm>
            <a:off x="4822145" y="1441703"/>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8" name="Text Placeholder 28">
            <a:extLst>
              <a:ext uri="{FF2B5EF4-FFF2-40B4-BE49-F238E27FC236}">
                <a16:creationId xmlns:a16="http://schemas.microsoft.com/office/drawing/2014/main" id="{7A7E8987-B85F-4F70-AB99-64342F74CF80}"/>
              </a:ext>
            </a:extLst>
          </p:cNvPr>
          <p:cNvSpPr txBox="1">
            <a:spLocks/>
          </p:cNvSpPr>
          <p:nvPr/>
        </p:nvSpPr>
        <p:spPr>
          <a:xfrm>
            <a:off x="4624288" y="1441703"/>
            <a:ext cx="7634061"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66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JULIE </a:t>
            </a:r>
            <a:r>
              <a:rPr lang="en-US" sz="66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janus</a:t>
            </a: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3" name="Group 2">
            <a:extLst>
              <a:ext uri="{FF2B5EF4-FFF2-40B4-BE49-F238E27FC236}">
                <a16:creationId xmlns:a16="http://schemas.microsoft.com/office/drawing/2014/main" id="{5C5A491F-6B90-40A7-B641-B1971431B995}"/>
              </a:ext>
            </a:extLst>
          </p:cNvPr>
          <p:cNvGrpSpPr/>
          <p:nvPr/>
        </p:nvGrpSpPr>
        <p:grpSpPr>
          <a:xfrm>
            <a:off x="633010" y="1077838"/>
            <a:ext cx="4572000" cy="4753776"/>
            <a:chOff x="633010" y="1077838"/>
            <a:chExt cx="4572000" cy="4753776"/>
          </a:xfrm>
        </p:grpSpPr>
        <p:sp>
          <p:nvSpPr>
            <p:cNvPr id="5" name="Text Placeholder 28">
              <a:extLst>
                <a:ext uri="{FF2B5EF4-FFF2-40B4-BE49-F238E27FC236}">
                  <a16:creationId xmlns:a16="http://schemas.microsoft.com/office/drawing/2014/main" id="{94AD48DE-B06C-4201-B125-E93F172117F3}"/>
                </a:ext>
              </a:extLst>
            </p:cNvPr>
            <p:cNvSpPr txBox="1">
              <a:spLocks/>
            </p:cNvSpPr>
            <p:nvPr/>
          </p:nvSpPr>
          <p:spPr>
            <a:xfrm>
              <a:off x="818017" y="5376193"/>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(1</a:t>
              </a:r>
              <a:r>
                <a:rPr kumimoji="0" lang="en-US" sz="24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a:t>
              </a: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pic>
          <p:nvPicPr>
            <p:cNvPr id="9" name="Picture 2" descr="Gold award laurel wreath Royalty Free Vector Image">
              <a:extLst>
                <a:ext uri="{FF2B5EF4-FFF2-40B4-BE49-F238E27FC236}">
                  <a16:creationId xmlns:a16="http://schemas.microsoft.com/office/drawing/2014/main" id="{C7E8A2D8-9F5A-4B4B-A775-3B1DD45806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33010" y="1077838"/>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8">
              <a:extLst>
                <a:ext uri="{FF2B5EF4-FFF2-40B4-BE49-F238E27FC236}">
                  <a16:creationId xmlns:a16="http://schemas.microsoft.com/office/drawing/2014/main" id="{50523E6D-58BC-4BA3-A091-580E6239897A}"/>
                </a:ext>
              </a:extLst>
            </p:cNvPr>
            <p:cNvSpPr txBox="1">
              <a:spLocks/>
            </p:cNvSpPr>
            <p:nvPr/>
          </p:nvSpPr>
          <p:spPr>
            <a:xfrm>
              <a:off x="804460" y="1541991"/>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Models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The way</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(non supervisor)</a:t>
              </a:r>
            </a:p>
          </p:txBody>
        </p:sp>
      </p:grpSp>
    </p:spTree>
    <p:extLst>
      <p:ext uri="{BB962C8B-B14F-4D97-AF65-F5344CB8AC3E}">
        <p14:creationId xmlns:p14="http://schemas.microsoft.com/office/powerpoint/2010/main" val="1197275529"/>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par>
                                <p:cTn id="7" presetID="32" presetClass="emph" presetSubtype="0" fill="hold" grpId="0" nodeType="withEffect" nodePh="1">
                                  <p:stCondLst>
                                    <p:cond delay="0"/>
                                  </p:stCondLst>
                                  <p:endCondLst>
                                    <p:cond evt="begin" delay="0">
                                      <p:tn val="7"/>
                                    </p:cond>
                                  </p:end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childTnLst>
                          </p:cTn>
                        </p:par>
                        <p:par>
                          <p:cTn id="13" fill="hold">
                            <p:stCondLst>
                              <p:cond delay="1000"/>
                            </p:stCondLst>
                            <p:childTnLst>
                              <p:par>
                                <p:cTn id="14" presetID="10" presetClass="exit" presetSubtype="0" fill="hold" grpId="1" nodeType="afterEffect" nodePh="1">
                                  <p:stCondLst>
                                    <p:cond delay="0"/>
                                  </p:stCondLst>
                                  <p:endCondLst>
                                    <p:cond evt="begin" delay="0">
                                      <p:tn val="14"/>
                                    </p:cond>
                                  </p:end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50428" y="816431"/>
            <a:ext cx="6858001" cy="5225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108450" y="1577300"/>
            <a:ext cx="7663543" cy="3501725"/>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Sandra </a:t>
            </a:r>
            <a:r>
              <a:rPr lang="en-US" sz="54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grello</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9" name="Group 8">
            <a:extLst>
              <a:ext uri="{FF2B5EF4-FFF2-40B4-BE49-F238E27FC236}">
                <a16:creationId xmlns:a16="http://schemas.microsoft.com/office/drawing/2014/main" id="{BDF298A7-C296-4C03-A0E2-70E839787EE9}"/>
              </a:ext>
            </a:extLst>
          </p:cNvPr>
          <p:cNvGrpSpPr/>
          <p:nvPr/>
        </p:nvGrpSpPr>
        <p:grpSpPr>
          <a:xfrm>
            <a:off x="328210" y="1306438"/>
            <a:ext cx="4572000" cy="4753776"/>
            <a:chOff x="633010" y="1077838"/>
            <a:chExt cx="4572000" cy="4753776"/>
          </a:xfrm>
        </p:grpSpPr>
        <p:sp>
          <p:nvSpPr>
            <p:cNvPr id="10" name="Text Placeholder 28">
              <a:extLst>
                <a:ext uri="{FF2B5EF4-FFF2-40B4-BE49-F238E27FC236}">
                  <a16:creationId xmlns:a16="http://schemas.microsoft.com/office/drawing/2014/main" id="{3C0D9F2B-7E14-4B6D-90A9-76BD76EF4EFB}"/>
                </a:ext>
              </a:extLst>
            </p:cNvPr>
            <p:cNvSpPr txBox="1">
              <a:spLocks/>
            </p:cNvSpPr>
            <p:nvPr/>
          </p:nvSpPr>
          <p:spPr>
            <a:xfrm>
              <a:off x="818017" y="5376193"/>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4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nd</a:t>
              </a: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pic>
          <p:nvPicPr>
            <p:cNvPr id="11" name="Picture 2" descr="Gold award laurel wreath Royalty Free Vector Image">
              <a:extLst>
                <a:ext uri="{FF2B5EF4-FFF2-40B4-BE49-F238E27FC236}">
                  <a16:creationId xmlns:a16="http://schemas.microsoft.com/office/drawing/2014/main" id="{DF7425BD-7111-4764-8D76-DFD85B9D58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33010" y="1077838"/>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8">
              <a:extLst>
                <a:ext uri="{FF2B5EF4-FFF2-40B4-BE49-F238E27FC236}">
                  <a16:creationId xmlns:a16="http://schemas.microsoft.com/office/drawing/2014/main" id="{EA9F3C16-0BE6-4D54-91C2-0E757DD7E61F}"/>
                </a:ext>
              </a:extLst>
            </p:cNvPr>
            <p:cNvSpPr txBox="1">
              <a:spLocks/>
            </p:cNvSpPr>
            <p:nvPr/>
          </p:nvSpPr>
          <p:spPr>
            <a:xfrm>
              <a:off x="804460" y="1541991"/>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Models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The way</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(non supervisor)</a:t>
              </a:r>
            </a:p>
          </p:txBody>
        </p:sp>
      </p:grpSp>
    </p:spTree>
    <p:extLst>
      <p:ext uri="{BB962C8B-B14F-4D97-AF65-F5344CB8AC3E}">
        <p14:creationId xmlns:p14="http://schemas.microsoft.com/office/powerpoint/2010/main" val="354226318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he flash">
            <a:hlinkClick r:id="" action="ppaction://media"/>
            <a:extLst>
              <a:ext uri="{FF2B5EF4-FFF2-40B4-BE49-F238E27FC236}">
                <a16:creationId xmlns:a16="http://schemas.microsoft.com/office/drawing/2014/main" id="{15A72506-15F6-4315-828E-D33B60A51268}"/>
              </a:ext>
            </a:extLst>
          </p:cNvPr>
          <p:cNvPicPr>
            <a:picLocks noChangeAspect="1"/>
          </p:cNvPicPr>
          <p:nvPr>
            <a:audioFile r:link="rId1"/>
            <p:extLst>
              <p:ext uri="{DAA4B4D4-6D71-4841-9C94-3DE7FCFB9230}">
                <p14:media xmlns:p14="http://schemas.microsoft.com/office/powerpoint/2010/main" r:embed="rId2">
                  <p14:trim st="200" end="3506.1224"/>
                </p14:media>
              </p:ext>
            </p:extLst>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892800" y="3225800"/>
            <a:ext cx="406400" cy="406400"/>
          </a:xfrm>
          <a:prstGeom prst="rect">
            <a:avLst/>
          </a:prstGeom>
        </p:spPr>
      </p:pic>
      <p:pic>
        <p:nvPicPr>
          <p:cNvPr id="1026" name="Picture 2" descr="The Flash GIFs | Tenor">
            <a:extLst>
              <a:ext uri="{FF2B5EF4-FFF2-40B4-BE49-F238E27FC236}">
                <a16:creationId xmlns:a16="http://schemas.microsoft.com/office/drawing/2014/main" id="{76BE254C-5770-46CC-8833-2B3471EE7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809" y="642035"/>
            <a:ext cx="10178382" cy="572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8922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8217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1212119" y="1915097"/>
            <a:ext cx="3495124"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Boundless energy</a:t>
            </a:r>
            <a:b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lnSpc>
                <a:spcPct val="130000"/>
              </a:lnSpc>
              <a:buNone/>
              <a:defRPr/>
            </a:pPr>
            <a:r>
              <a:rPr lang="en-US" sz="2300" dirty="0">
                <a:solidFill>
                  <a:prstClr val="white"/>
                </a:solidFill>
                <a:latin typeface="Franklin Gothic Book" panose="020B0503020102020204" pitchFamily="34" charset="0"/>
              </a:rPr>
              <a:t>An award for any Procurement employee who in addition to getting their day job done, is aware and focused on needs beyond their own team and responsibilities. An award for someone who consistently goes out of the way to do their own job and more. The recipient never stops making progress, is professional, always present both physically and mentally, and maintains a balance among respect, productivity and ability.</a:t>
            </a:r>
            <a:endParaRPr kumimoji="0" lang="en-US" sz="23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5911"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lectrical Clipart Electrical Energy - Electric Energy - Png Download  (#148660) - PinClipart">
            <a:extLst>
              <a:ext uri="{FF2B5EF4-FFF2-40B4-BE49-F238E27FC236}">
                <a16:creationId xmlns:a16="http://schemas.microsoft.com/office/drawing/2014/main" id="{3AA099AA-0FBF-4E37-A2E8-F12937B83BA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0" b="89606" l="8182" r="91591">
                        <a14:foregroundMark x1="57727" y1="7366" x2="61477" y2="8375"/>
                        <a14:foregroundMark x1="79205" y1="20888" x2="86250" y2="26539"/>
                        <a14:foregroundMark x1="86250" y1="26539" x2="91591" y2="40262"/>
                        <a14:foregroundMark x1="91591" y1="40262" x2="89659" y2="61150"/>
                        <a14:foregroundMark x1="89659" y1="61150" x2="80455" y2="73058"/>
                        <a14:foregroundMark x1="80455" y1="73058" x2="80455" y2="73158"/>
                        <a14:foregroundMark x1="29773" y1="14834" x2="12045" y2="31382"/>
                        <a14:foregroundMark x1="12045" y1="31382" x2="8182" y2="37538"/>
                        <a14:foregroundMark x1="8182" y1="37538" x2="10000" y2="60646"/>
                        <a14:foregroundMark x1="10000" y1="60646" x2="15568" y2="70535"/>
                        <a14:foregroundMark x1="53750" y1="5550" x2="62841" y2="6155"/>
                        <a14:foregroundMark x1="62841" y1="6155" x2="71136" y2="5550"/>
                        <a14:foregroundMark x1="71136" y1="5550" x2="72273" y2="5550"/>
                      </a14:backgroundRemoval>
                    </a14:imgEffect>
                  </a14:imgLayer>
                </a14:imgProps>
              </a:ext>
              <a:ext uri="{28A0092B-C50C-407E-A947-70E740481C1C}">
                <a14:useLocalDpi xmlns:a14="http://schemas.microsoft.com/office/drawing/2010/main" val="0"/>
              </a:ext>
            </a:extLst>
          </a:blip>
          <a:srcRect/>
          <a:stretch>
            <a:fillRect/>
          </a:stretch>
        </p:blipFill>
        <p:spPr bwMode="auto">
          <a:xfrm>
            <a:off x="8584117" y="491066"/>
            <a:ext cx="604484" cy="68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24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wipe(up)">
                                      <p:cBhvr>
                                        <p:cTn id="22" dur="500"/>
                                        <p:tgtEl>
                                          <p:spTgt spid="717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97251" y="-836748"/>
            <a:ext cx="6858001" cy="8531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B55D0D4-01ED-4936-8268-689D99A634EB}"/>
              </a:ext>
            </a:extLst>
          </p:cNvPr>
          <p:cNvPicPr>
            <a:picLocks noChangeAspect="1"/>
          </p:cNvPicPr>
          <p:nvPr/>
        </p:nvPicPr>
        <p:blipFill>
          <a:blip r:embed="rId3"/>
          <a:stretch>
            <a:fillRect/>
          </a:stretch>
        </p:blipFill>
        <p:spPr>
          <a:xfrm>
            <a:off x="342066" y="1383028"/>
            <a:ext cx="4572396" cy="4237087"/>
          </a:xfrm>
          <a:prstGeom prst="rect">
            <a:avLst/>
          </a:prstGeom>
        </p:spPr>
      </p:pic>
      <p:sp>
        <p:nvSpPr>
          <p:cNvPr id="6" name="Text Placeholder 28">
            <a:extLst>
              <a:ext uri="{FF2B5EF4-FFF2-40B4-BE49-F238E27FC236}">
                <a16:creationId xmlns:a16="http://schemas.microsoft.com/office/drawing/2014/main" id="{73B510D4-81E3-4783-BCA1-A621716928E4}"/>
              </a:ext>
            </a:extLst>
          </p:cNvPr>
          <p:cNvSpPr txBox="1">
            <a:spLocks/>
          </p:cNvSpPr>
          <p:nvPr/>
        </p:nvSpPr>
        <p:spPr>
          <a:xfrm>
            <a:off x="4793395" y="1534190"/>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noProof="0"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Cassandra </a:t>
            </a:r>
            <a:r>
              <a:rPr lang="en-US" sz="5400" cap="all" normalizeH="1" noProof="0"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moore</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Tree>
    <p:extLst>
      <p:ext uri="{BB962C8B-B14F-4D97-AF65-F5344CB8AC3E}">
        <p14:creationId xmlns:p14="http://schemas.microsoft.com/office/powerpoint/2010/main" val="4245948107"/>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Moana">
            <a:hlinkClick r:id="" action="ppaction://media"/>
            <a:extLst>
              <a:ext uri="{FF2B5EF4-FFF2-40B4-BE49-F238E27FC236}">
                <a16:creationId xmlns:a16="http://schemas.microsoft.com/office/drawing/2014/main" id="{8A510594-5E3A-4E63-B663-1B6FB32D31B6}"/>
              </a:ext>
            </a:extLst>
          </p:cNvPr>
          <p:cNvPicPr>
            <a:picLocks noChangeAspect="1"/>
          </p:cNvPicPr>
          <p:nvPr>
            <a:audioFile r:link="rId2"/>
            <p:extLst>
              <p:ext uri="{DAA4B4D4-6D71-4841-9C94-3DE7FCFB9230}">
                <p14:media xmlns:p14="http://schemas.microsoft.com/office/powerpoint/2010/main" r:embed="rId1">
                  <p14:fade out="750"/>
                </p14:media>
              </p:ext>
            </p:extLst>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892800" y="3225800"/>
            <a:ext cx="406400" cy="406400"/>
          </a:xfrm>
          <a:prstGeom prst="rect">
            <a:avLst/>
          </a:prstGeom>
        </p:spPr>
      </p:pic>
      <p:pic>
        <p:nvPicPr>
          <p:cNvPr id="19458" name="Picture 2" descr="Moana | Baamboozle - Baamboozle | The Most Fun Classroom Games!">
            <a:extLst>
              <a:ext uri="{FF2B5EF4-FFF2-40B4-BE49-F238E27FC236}">
                <a16:creationId xmlns:a16="http://schemas.microsoft.com/office/drawing/2014/main" id="{6965B511-0DFF-4574-9B83-7E3E53F088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92" y="1078557"/>
            <a:ext cx="11338816" cy="470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137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648B33-0BC6-4F49-BB1C-0F77D8D00C3A}"/>
              </a:ext>
            </a:extLst>
          </p:cNvPr>
          <p:cNvGrpSpPr/>
          <p:nvPr/>
        </p:nvGrpSpPr>
        <p:grpSpPr>
          <a:xfrm>
            <a:off x="673681" y="1309914"/>
            <a:ext cx="4572000" cy="4238171"/>
            <a:chOff x="673681" y="1309914"/>
            <a:chExt cx="4572000" cy="4238171"/>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73681" y="1309914"/>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993503"/>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Expanding</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Horizons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award</a:t>
              </a:r>
              <a:endPar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buNone/>
              <a:defRPr/>
            </a:pPr>
            <a:r>
              <a:rPr lang="en-US" spc="-30" dirty="0">
                <a:solidFill>
                  <a:prstClr val="white"/>
                </a:solidFill>
                <a:latin typeface="Franklin Gothic Book" panose="020B0503020102020204" pitchFamily="34" charset="0"/>
              </a:rPr>
              <a:t>An award for someone who goes above and beyond to improve their knowledge of procurement (or specialty); to expand their understanding of Center initiatives; or a general marked improvement of one’s own abilities and enthusiasm for their assigned duties.</a:t>
            </a:r>
            <a:endParaRPr kumimoji="0" lang="en-US" sz="28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6385"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Books with solid fill">
            <a:extLst>
              <a:ext uri="{FF2B5EF4-FFF2-40B4-BE49-F238E27FC236}">
                <a16:creationId xmlns:a16="http://schemas.microsoft.com/office/drawing/2014/main" id="{353BE870-0872-44EB-A3E0-40FB68F124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8781" y="488876"/>
            <a:ext cx="637054" cy="637054"/>
          </a:xfrm>
          <a:prstGeom prst="rect">
            <a:avLst/>
          </a:prstGeom>
        </p:spPr>
      </p:pic>
    </p:spTree>
    <p:extLst>
      <p:ext uri="{BB962C8B-B14F-4D97-AF65-F5344CB8AC3E}">
        <p14:creationId xmlns:p14="http://schemas.microsoft.com/office/powerpoint/2010/main" val="378462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Recorded Sound">
            <a:hlinkClick r:id="" action="ppaction://media"/>
            <a:extLst>
              <a:ext uri="{FF2B5EF4-FFF2-40B4-BE49-F238E27FC236}">
                <a16:creationId xmlns:a16="http://schemas.microsoft.com/office/drawing/2014/main" id="{B2FB13B5-FADF-487A-9612-6F6A49D32A2E}"/>
              </a:ext>
            </a:extLst>
          </p:cNvPr>
          <p:cNvPicPr>
            <a:picLocks noChangeAspect="1"/>
          </p:cNvPicPr>
          <p:nvPr>
            <a:audioFile r:link="rId1"/>
            <p:extLst>
              <p:ext uri="{DAA4B4D4-6D71-4841-9C94-3DE7FCFB9230}">
                <p14:media xmlns:p14="http://schemas.microsoft.com/office/powerpoint/2010/main" r:embed="rId2">
                  <p14:trim st="12684" end="10466.9977"/>
                  <p14:fade in="2000" out="1500"/>
                </p14:media>
              </p:ext>
            </p:extLst>
          </p:nvPr>
        </p:nvPicPr>
        <p:blipFill>
          <a:blip r:embed="rId4"/>
          <a:stretch>
            <a:fillRect/>
          </a:stretch>
        </p:blipFill>
        <p:spPr>
          <a:xfrm>
            <a:off x="5791200" y="3124200"/>
            <a:ext cx="609600" cy="609600"/>
          </a:xfrm>
          <a:prstGeom prst="rect">
            <a:avLst/>
          </a:prstGeom>
        </p:spPr>
      </p:pic>
      <p:pic>
        <p:nvPicPr>
          <p:cNvPr id="1030" name="Picture 6" descr="I LOVE YOU BOTH — buckystiel: Grogu in The Book of Boba Fett:...">
            <a:extLst>
              <a:ext uri="{FF2B5EF4-FFF2-40B4-BE49-F238E27FC236}">
                <a16:creationId xmlns:a16="http://schemas.microsoft.com/office/drawing/2014/main" id="{91776421-8DBF-4D70-9348-62713B5E2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1662113"/>
            <a:ext cx="6076950" cy="4048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1E8244-536B-4890-AA2C-9FB4BF1A12CB}"/>
              </a:ext>
            </a:extLst>
          </p:cNvPr>
          <p:cNvSpPr/>
          <p:nvPr/>
        </p:nvSpPr>
        <p:spPr>
          <a:xfrm>
            <a:off x="3850192" y="5902960"/>
            <a:ext cx="4491617" cy="7491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5B80FDD-B866-407A-A4E0-70C2BB454F62}"/>
              </a:ext>
            </a:extLst>
          </p:cNvPr>
          <p:cNvSpPr/>
          <p:nvPr/>
        </p:nvSpPr>
        <p:spPr>
          <a:xfrm>
            <a:off x="1727200" y="365760"/>
            <a:ext cx="8737600" cy="1155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Segoe UI Light" panose="020B0502040204020203" pitchFamily="34" charset="0"/>
                <a:cs typeface="Segoe UI Light" panose="020B0502040204020203" pitchFamily="34" charset="0"/>
              </a:rPr>
              <a:t>The first award is the . . .</a:t>
            </a:r>
          </a:p>
        </p:txBody>
      </p:sp>
      <p:sp>
        <p:nvSpPr>
          <p:cNvPr id="2" name="Rectangle 1">
            <a:extLst>
              <a:ext uri="{FF2B5EF4-FFF2-40B4-BE49-F238E27FC236}">
                <a16:creationId xmlns:a16="http://schemas.microsoft.com/office/drawing/2014/main" id="{CB988F79-E5EC-403F-9A5F-49BCCCB24554}"/>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9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advTm="6000">
        <p15:prstTrans prst="curtains"/>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1" presetClass="mediacall" presetSubtype="0" fill="hold" nodeType="withEffect">
                                  <p:stCondLst>
                                    <p:cond delay="0"/>
                                  </p:stCondLst>
                                  <p:childTnLst>
                                    <p:cmd type="call" cmd="playFrom(0.0)">
                                      <p:cBhvr>
                                        <p:cTn id="13" dur="46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10"/>
                </p:tgtEl>
              </p:cMediaNode>
            </p:audio>
          </p:childTnLst>
        </p:cTn>
      </p:par>
    </p:tnLst>
    <p:bldLst>
      <p:bldP spid="7"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486922"/>
            <a:ext cx="12192000" cy="6444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8">
            <a:extLst>
              <a:ext uri="{FF2B5EF4-FFF2-40B4-BE49-F238E27FC236}">
                <a16:creationId xmlns:a16="http://schemas.microsoft.com/office/drawing/2014/main" id="{A969291B-209E-4B20-A776-727071A755BB}"/>
              </a:ext>
            </a:extLst>
          </p:cNvPr>
          <p:cNvSpPr txBox="1">
            <a:spLocks/>
          </p:cNvSpPr>
          <p:nvPr/>
        </p:nvSpPr>
        <p:spPr>
          <a:xfrm>
            <a:off x="4822145" y="1441703"/>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60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YOLANDA WILLIAMS</a:t>
            </a:r>
          </a:p>
        </p:txBody>
      </p:sp>
      <p:sp>
        <p:nvSpPr>
          <p:cNvPr id="8" name="Text Placeholder 28">
            <a:extLst>
              <a:ext uri="{FF2B5EF4-FFF2-40B4-BE49-F238E27FC236}">
                <a16:creationId xmlns:a16="http://schemas.microsoft.com/office/drawing/2014/main" id="{7A7E8987-B85F-4F70-AB99-64342F74CF80}"/>
              </a:ext>
            </a:extLst>
          </p:cNvPr>
          <p:cNvSpPr txBox="1">
            <a:spLocks/>
          </p:cNvSpPr>
          <p:nvPr/>
        </p:nvSpPr>
        <p:spPr>
          <a:xfrm>
            <a:off x="4729389" y="1441702"/>
            <a:ext cx="7634061"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60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3" name="Group 2">
            <a:extLst>
              <a:ext uri="{FF2B5EF4-FFF2-40B4-BE49-F238E27FC236}">
                <a16:creationId xmlns:a16="http://schemas.microsoft.com/office/drawing/2014/main" id="{5C5A491F-6B90-40A7-B641-B1971431B995}"/>
              </a:ext>
            </a:extLst>
          </p:cNvPr>
          <p:cNvGrpSpPr/>
          <p:nvPr/>
        </p:nvGrpSpPr>
        <p:grpSpPr>
          <a:xfrm>
            <a:off x="301512" y="1332205"/>
            <a:ext cx="4572000" cy="4753776"/>
            <a:chOff x="633010" y="1077838"/>
            <a:chExt cx="4572000" cy="4753776"/>
          </a:xfrm>
        </p:grpSpPr>
        <p:sp>
          <p:nvSpPr>
            <p:cNvPr id="5" name="Text Placeholder 28">
              <a:extLst>
                <a:ext uri="{FF2B5EF4-FFF2-40B4-BE49-F238E27FC236}">
                  <a16:creationId xmlns:a16="http://schemas.microsoft.com/office/drawing/2014/main" id="{94AD48DE-B06C-4201-B125-E93F172117F3}"/>
                </a:ext>
              </a:extLst>
            </p:cNvPr>
            <p:cNvSpPr txBox="1">
              <a:spLocks/>
            </p:cNvSpPr>
            <p:nvPr/>
          </p:nvSpPr>
          <p:spPr>
            <a:xfrm>
              <a:off x="818017" y="5376193"/>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(1</a:t>
              </a:r>
              <a:r>
                <a:rPr kumimoji="0" lang="en-US" sz="24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a:t>
              </a: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pic>
          <p:nvPicPr>
            <p:cNvPr id="9" name="Picture 2" descr="Gold award laurel wreath Royalty Free Vector Image">
              <a:extLst>
                <a:ext uri="{FF2B5EF4-FFF2-40B4-BE49-F238E27FC236}">
                  <a16:creationId xmlns:a16="http://schemas.microsoft.com/office/drawing/2014/main" id="{C7E8A2D8-9F5A-4B4B-A775-3B1DD45806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33010" y="1077838"/>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8">
              <a:extLst>
                <a:ext uri="{FF2B5EF4-FFF2-40B4-BE49-F238E27FC236}">
                  <a16:creationId xmlns:a16="http://schemas.microsoft.com/office/drawing/2014/main" id="{50523E6D-58BC-4BA3-A091-580E6239897A}"/>
                </a:ext>
              </a:extLst>
            </p:cNvPr>
            <p:cNvSpPr txBox="1">
              <a:spLocks/>
            </p:cNvSpPr>
            <p:nvPr/>
          </p:nvSpPr>
          <p:spPr>
            <a:xfrm>
              <a:off x="804460" y="1732463"/>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Expanding</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Horizons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award</a:t>
              </a:r>
              <a:endPar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spTree>
    <p:extLst>
      <p:ext uri="{BB962C8B-B14F-4D97-AF65-F5344CB8AC3E}">
        <p14:creationId xmlns:p14="http://schemas.microsoft.com/office/powerpoint/2010/main" val="1412830679"/>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par>
                                <p:cTn id="7" presetID="32" presetClass="emph" presetSubtype="0" fill="hold" grpId="0"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2000"/>
                            </p:stCondLst>
                            <p:childTnLst>
                              <p:par>
                                <p:cTn id="18" presetID="53" presetClass="entr" presetSubtype="16" fill="hold" grpId="0" nodeType="afterEffect" nodePh="1">
                                  <p:stCondLst>
                                    <p:cond delay="0"/>
                                  </p:stCondLst>
                                  <p:endCondLst>
                                    <p:cond evt="begin" delay="0">
                                      <p:tn val="18"/>
                                    </p:cond>
                                  </p:end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50428" y="816431"/>
            <a:ext cx="6858001" cy="5225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384675" y="1583976"/>
            <a:ext cx="7663543" cy="3501725"/>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Brandon </a:t>
            </a:r>
            <a:r>
              <a:rPr kumimoji="0" lang="en-US" sz="5400" b="1" i="0" u="none" strike="noStrike" kern="1200" cap="all" spc="0" normalizeH="1" baseline="0" noProof="0" dirty="0" err="1">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lentz</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8" name="Group 7">
            <a:extLst>
              <a:ext uri="{FF2B5EF4-FFF2-40B4-BE49-F238E27FC236}">
                <a16:creationId xmlns:a16="http://schemas.microsoft.com/office/drawing/2014/main" id="{7FF4C9AC-0992-4F8B-82EF-5260B36A720B}"/>
              </a:ext>
            </a:extLst>
          </p:cNvPr>
          <p:cNvGrpSpPr/>
          <p:nvPr/>
        </p:nvGrpSpPr>
        <p:grpSpPr>
          <a:xfrm>
            <a:off x="633010" y="1052112"/>
            <a:ext cx="4572000" cy="4753776"/>
            <a:chOff x="633010" y="1077838"/>
            <a:chExt cx="4572000" cy="4753776"/>
          </a:xfrm>
        </p:grpSpPr>
        <p:sp>
          <p:nvSpPr>
            <p:cNvPr id="13" name="Text Placeholder 28">
              <a:extLst>
                <a:ext uri="{FF2B5EF4-FFF2-40B4-BE49-F238E27FC236}">
                  <a16:creationId xmlns:a16="http://schemas.microsoft.com/office/drawing/2014/main" id="{D0D80FDF-AAA2-465F-BF08-7249DC0DD485}"/>
                </a:ext>
              </a:extLst>
            </p:cNvPr>
            <p:cNvSpPr txBox="1">
              <a:spLocks/>
            </p:cNvSpPr>
            <p:nvPr/>
          </p:nvSpPr>
          <p:spPr>
            <a:xfrm>
              <a:off x="818017" y="5376193"/>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4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nd</a:t>
              </a:r>
              <a:r>
                <a:rPr kumimoji="0" lang="en-US" sz="24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pic>
          <p:nvPicPr>
            <p:cNvPr id="14" name="Picture 2" descr="Gold award laurel wreath Royalty Free Vector Image">
              <a:extLst>
                <a:ext uri="{FF2B5EF4-FFF2-40B4-BE49-F238E27FC236}">
                  <a16:creationId xmlns:a16="http://schemas.microsoft.com/office/drawing/2014/main" id="{C529BB98-B207-452E-9F23-79397ED565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33010" y="1077838"/>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8">
              <a:extLst>
                <a:ext uri="{FF2B5EF4-FFF2-40B4-BE49-F238E27FC236}">
                  <a16:creationId xmlns:a16="http://schemas.microsoft.com/office/drawing/2014/main" id="{FEF5D499-13D9-4B0C-BF99-1145829B50DC}"/>
                </a:ext>
              </a:extLst>
            </p:cNvPr>
            <p:cNvSpPr txBox="1">
              <a:spLocks/>
            </p:cNvSpPr>
            <p:nvPr/>
          </p:nvSpPr>
          <p:spPr>
            <a:xfrm>
              <a:off x="804460" y="1732463"/>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Expanding</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Horizons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award</a:t>
              </a:r>
              <a:endPar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spTree>
    <p:extLst>
      <p:ext uri="{BB962C8B-B14F-4D97-AF65-F5344CB8AC3E}">
        <p14:creationId xmlns:p14="http://schemas.microsoft.com/office/powerpoint/2010/main" val="186466396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DF6E1C68-0BDF-4056-845B-F63FADDBE23A}"/>
              </a:ext>
            </a:extLst>
          </p:cNvPr>
          <p:cNvPicPr>
            <a:picLocks noChangeAspect="1"/>
          </p:cNvPicPr>
          <p:nvPr>
            <a:audioFile r:link="rId1"/>
            <p:extLst>
              <p:ext uri="{DAA4B4D4-6D71-4841-9C94-3DE7FCFB9230}">
                <p14:media xmlns:p14="http://schemas.microsoft.com/office/powerpoint/2010/main" r:embed="rId2">
                  <p14:trim st="3604" end="3052.8344"/>
                  <p14:fade in="2000" out="2000"/>
                </p14:media>
              </p:ext>
            </p:extLst>
          </p:nvPr>
        </p:nvPicPr>
        <p:blipFill>
          <a:blip r:embed="rId4"/>
          <a:stretch>
            <a:fillRect/>
          </a:stretch>
        </p:blipFill>
        <p:spPr>
          <a:xfrm>
            <a:off x="5791200" y="3124200"/>
            <a:ext cx="609600" cy="609600"/>
          </a:xfrm>
          <a:prstGeom prst="rect">
            <a:avLst/>
          </a:prstGeom>
        </p:spPr>
      </p:pic>
      <p:pic>
        <p:nvPicPr>
          <p:cNvPr id="20484" name="Picture 4" descr="The Perfect Storm Wave GIF - ThePerfectStorm Wave Storm - Discover &amp; Share  GIFs">
            <a:extLst>
              <a:ext uri="{FF2B5EF4-FFF2-40B4-BE49-F238E27FC236}">
                <a16:creationId xmlns:a16="http://schemas.microsoft.com/office/drawing/2014/main" id="{30425C9A-5938-4AE0-8783-8E346AA46DD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 y="431800"/>
            <a:ext cx="12176100" cy="6210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CD1FEC-ABD4-46BF-B32D-76C81C8FF315}"/>
              </a:ext>
            </a:extLst>
          </p:cNvPr>
          <p:cNvSpPr/>
          <p:nvPr/>
        </p:nvSpPr>
        <p:spPr>
          <a:xfrm>
            <a:off x="4455175" y="1831538"/>
            <a:ext cx="6851000" cy="258532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hiller" panose="04020404031007020602" pitchFamily="82" charset="0"/>
                <a:ea typeface="+mn-ea"/>
                <a:cs typeface="+mn-cs"/>
              </a:rPr>
              <a:t>DEADLINES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hiller" panose="04020404031007020602" pitchFamily="82" charset="0"/>
                <a:ea typeface="+mn-ea"/>
                <a:cs typeface="+mn-cs"/>
              </a:rPr>
              <a:t>   CUSTOMER DEMANDS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hiller" panose="04020404031007020602" pitchFamily="82" charset="0"/>
                <a:ea typeface="+mn-ea"/>
                <a:cs typeface="+mn-cs"/>
              </a:rPr>
              <a:t>      WORK PRESSURE</a:t>
            </a:r>
          </a:p>
        </p:txBody>
      </p:sp>
    </p:spTree>
    <p:extLst>
      <p:ext uri="{BB962C8B-B14F-4D97-AF65-F5344CB8AC3E}">
        <p14:creationId xmlns:p14="http://schemas.microsoft.com/office/powerpoint/2010/main" val="406820393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2"/>
                                        </p:tgtEl>
                                      </p:cBhvr>
                                    </p:cmd>
                                  </p:childTnLst>
                                </p:cTn>
                              </p:par>
                              <p:par>
                                <p:cTn id="7" presetID="10" presetClass="entr" presetSubtype="0" fill="hold" grpId="0" nodeType="withEffect">
                                  <p:stCondLst>
                                    <p:cond delay="1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72448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1370989" y="1473943"/>
            <a:ext cx="3177385" cy="3473900"/>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Steady helm</a:t>
            </a:r>
            <a:b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marR="0" lvl="0" indent="0" algn="just" defTabSz="914400" rtl="0" eaLnBrk="0" fontAlgn="base" latinLnBrk="0" hangingPunct="0">
              <a:lnSpc>
                <a:spcPct val="130000"/>
              </a:lnSpc>
              <a:spcBef>
                <a:spcPts val="300"/>
              </a:spcBef>
              <a:spcAft>
                <a:spcPct val="0"/>
              </a:spcAft>
              <a:buClrTx/>
              <a:buSzTx/>
              <a:buFont typeface="Georgia" pitchFamily="18" charset="0"/>
              <a:buNone/>
              <a:tabLst/>
              <a:defRPr/>
            </a:pPr>
            <a:r>
              <a:rPr kumimoji="0" lang="en-US" sz="28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An award for a good team player or leader, who helps keep the team focused in a crisis. This person keeps things moving, performs well under pressure, and reinforces good morale and respect for all team members during times of stress/adversity.</a:t>
            </a: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5911"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elm 2 Clip Art at Clker.com - vector clip art online, royalty free &amp;  public domain">
            <a:extLst>
              <a:ext uri="{FF2B5EF4-FFF2-40B4-BE49-F238E27FC236}">
                <a16:creationId xmlns:a16="http://schemas.microsoft.com/office/drawing/2014/main" id="{63C8A4E8-9483-42A1-B7B8-BC5F605669B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56" b="96000" l="4000" r="95556">
                        <a14:foregroundMark x1="4444" y1="49333" x2="7111" y2="49333"/>
                        <a14:foregroundMark x1="48000" y1="3556" x2="48000" y2="8444"/>
                        <a14:foregroundMark x1="95556" y1="49778" x2="95556" y2="49778"/>
                        <a14:foregroundMark x1="48000" y1="96000" x2="4800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8510888" y="441457"/>
            <a:ext cx="731892" cy="73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6664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31" presetClass="entr" presetSubtype="0" fill="hold" nodeType="withEffect">
                                  <p:stCondLst>
                                    <p:cond delay="0"/>
                                  </p:stCondLst>
                                  <p:childTnLst>
                                    <p:set>
                                      <p:cBhvr>
                                        <p:cTn id="21" dur="1" fill="hold">
                                          <p:stCondLst>
                                            <p:cond delay="0"/>
                                          </p:stCondLst>
                                        </p:cTn>
                                        <p:tgtEl>
                                          <p:spTgt spid="15362"/>
                                        </p:tgtEl>
                                        <p:attrNameLst>
                                          <p:attrName>style.visibility</p:attrName>
                                        </p:attrNameLst>
                                      </p:cBhvr>
                                      <p:to>
                                        <p:strVal val="visible"/>
                                      </p:to>
                                    </p:set>
                                    <p:anim calcmode="lin" valueType="num">
                                      <p:cBhvr>
                                        <p:cTn id="22" dur="500" fill="hold"/>
                                        <p:tgtEl>
                                          <p:spTgt spid="15362"/>
                                        </p:tgtEl>
                                        <p:attrNameLst>
                                          <p:attrName>ppt_w</p:attrName>
                                        </p:attrNameLst>
                                      </p:cBhvr>
                                      <p:tavLst>
                                        <p:tav tm="0">
                                          <p:val>
                                            <p:fltVal val="0"/>
                                          </p:val>
                                        </p:tav>
                                        <p:tav tm="100000">
                                          <p:val>
                                            <p:strVal val="#ppt_w"/>
                                          </p:val>
                                        </p:tav>
                                      </p:tavLst>
                                    </p:anim>
                                    <p:anim calcmode="lin" valueType="num">
                                      <p:cBhvr>
                                        <p:cTn id="23" dur="500" fill="hold"/>
                                        <p:tgtEl>
                                          <p:spTgt spid="15362"/>
                                        </p:tgtEl>
                                        <p:attrNameLst>
                                          <p:attrName>ppt_h</p:attrName>
                                        </p:attrNameLst>
                                      </p:cBhvr>
                                      <p:tavLst>
                                        <p:tav tm="0">
                                          <p:val>
                                            <p:fltVal val="0"/>
                                          </p:val>
                                        </p:tav>
                                        <p:tav tm="100000">
                                          <p:val>
                                            <p:strVal val="#ppt_h"/>
                                          </p:val>
                                        </p:tav>
                                      </p:tavLst>
                                    </p:anim>
                                    <p:anim calcmode="lin" valueType="num">
                                      <p:cBhvr>
                                        <p:cTn id="24" dur="500" fill="hold"/>
                                        <p:tgtEl>
                                          <p:spTgt spid="15362"/>
                                        </p:tgtEl>
                                        <p:attrNameLst>
                                          <p:attrName>style.rotation</p:attrName>
                                        </p:attrNameLst>
                                      </p:cBhvr>
                                      <p:tavLst>
                                        <p:tav tm="0">
                                          <p:val>
                                            <p:fltVal val="90"/>
                                          </p:val>
                                        </p:tav>
                                        <p:tav tm="100000">
                                          <p:val>
                                            <p:fltVal val="0"/>
                                          </p:val>
                                        </p:tav>
                                      </p:tavLst>
                                    </p:anim>
                                    <p:animEffect transition="in" filter="fade">
                                      <p:cBhvr>
                                        <p:cTn id="25" dur="500"/>
                                        <p:tgtEl>
                                          <p:spTgt spid="15362"/>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outVertical)">
                                      <p:cBhvr>
                                        <p:cTn id="28" dur="500"/>
                                        <p:tgtEl>
                                          <p:spTgt spid="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918573">
            <a:off x="3943127" y="-1844805"/>
            <a:ext cx="9591496" cy="101520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5CD1FAE-EFE1-4E4D-A09A-0A0916C7BF95}"/>
              </a:ext>
            </a:extLst>
          </p:cNvPr>
          <p:cNvPicPr>
            <a:picLocks noChangeAspect="1"/>
          </p:cNvPicPr>
          <p:nvPr/>
        </p:nvPicPr>
        <p:blipFill>
          <a:blip r:embed="rId3"/>
          <a:stretch>
            <a:fillRect/>
          </a:stretch>
        </p:blipFill>
        <p:spPr>
          <a:xfrm>
            <a:off x="825498" y="1606761"/>
            <a:ext cx="4174331" cy="3868213"/>
          </a:xfrm>
          <a:prstGeom prst="rect">
            <a:avLst/>
          </a:prstGeom>
        </p:spPr>
      </p:pic>
      <p:sp>
        <p:nvSpPr>
          <p:cNvPr id="6" name="Text Placeholder 28">
            <a:extLst>
              <a:ext uri="{FF2B5EF4-FFF2-40B4-BE49-F238E27FC236}">
                <a16:creationId xmlns:a16="http://schemas.microsoft.com/office/drawing/2014/main" id="{EF55BACB-2A2C-4BB7-8448-04113617EB16}"/>
              </a:ext>
            </a:extLst>
          </p:cNvPr>
          <p:cNvSpPr txBox="1">
            <a:spLocks/>
          </p:cNvSpPr>
          <p:nvPr/>
        </p:nvSpPr>
        <p:spPr>
          <a:xfrm>
            <a:off x="4286935" y="1685355"/>
            <a:ext cx="7663543"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Shana </a:t>
            </a:r>
            <a:r>
              <a:rPr lang="en-US" sz="54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faris</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Tree>
    <p:extLst>
      <p:ext uri="{BB962C8B-B14F-4D97-AF65-F5344CB8AC3E}">
        <p14:creationId xmlns:p14="http://schemas.microsoft.com/office/powerpoint/2010/main" val="4125932383"/>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38A193C0-C933-4B43-BC54-CCB90F777D88}"/>
              </a:ext>
            </a:extLst>
          </p:cNvPr>
          <p:cNvPicPr>
            <a:picLocks noChangeAspect="1"/>
          </p:cNvPicPr>
          <p:nvPr>
            <a:audioFile r:link="rId1"/>
            <p:extLst>
              <p:ext uri="{DAA4B4D4-6D71-4841-9C94-3DE7FCFB9230}">
                <p14:media xmlns:p14="http://schemas.microsoft.com/office/powerpoint/2010/main" r:embed="rId2">
                  <p14:trim st="6200" end="20547.2789"/>
                </p14:media>
              </p:ext>
            </p:extLst>
          </p:nvPr>
        </p:nvPicPr>
        <p:blipFill>
          <a:blip r:embed="rId4"/>
          <a:stretch>
            <a:fillRect/>
          </a:stretch>
        </p:blipFill>
        <p:spPr>
          <a:xfrm>
            <a:off x="5791200" y="3124200"/>
            <a:ext cx="609600" cy="609600"/>
          </a:xfrm>
          <a:prstGeom prst="rect">
            <a:avLst/>
          </a:prstGeom>
        </p:spPr>
      </p:pic>
      <p:pic>
        <p:nvPicPr>
          <p:cNvPr id="1026" name="Picture 2" descr="dis5172 — Postimage.org uploaded by Carol Owens">
            <a:extLst>
              <a:ext uri="{FF2B5EF4-FFF2-40B4-BE49-F238E27FC236}">
                <a16:creationId xmlns:a16="http://schemas.microsoft.com/office/drawing/2014/main" id="{1EC9F6A9-EC12-4E2B-B59A-B28C0E443C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923810"/>
            <a:ext cx="8883650" cy="50103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EB01F9-7BDD-4228-9239-E04C83787E7C}"/>
              </a:ext>
            </a:extLst>
          </p:cNvPr>
          <p:cNvSpPr/>
          <p:nvPr/>
        </p:nvSpPr>
        <p:spPr>
          <a:xfrm>
            <a:off x="5080000" y="1054098"/>
            <a:ext cx="3113666" cy="707886"/>
          </a:xfrm>
          <a:prstGeom prst="rect">
            <a:avLst/>
          </a:prstGeom>
          <a:noFill/>
        </p:spPr>
        <p:txBody>
          <a:bodyPr wrap="squar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latin typeface="Impact" panose="020B0806030902050204" pitchFamily="34" charset="0"/>
              </a:rPr>
              <a:t>Deadlines</a:t>
            </a:r>
          </a:p>
        </p:txBody>
      </p:sp>
      <p:cxnSp>
        <p:nvCxnSpPr>
          <p:cNvPr id="6" name="Connector: Curved 5">
            <a:extLst>
              <a:ext uri="{FF2B5EF4-FFF2-40B4-BE49-F238E27FC236}">
                <a16:creationId xmlns:a16="http://schemas.microsoft.com/office/drawing/2014/main" id="{21F55885-FADE-4FCD-8F19-4E3E6FCCA9EF}"/>
              </a:ext>
            </a:extLst>
          </p:cNvPr>
          <p:cNvCxnSpPr>
            <a:cxnSpLocks/>
          </p:cNvCxnSpPr>
          <p:nvPr/>
        </p:nvCxnSpPr>
        <p:spPr>
          <a:xfrm rot="16200000" flipH="1">
            <a:off x="5532368" y="1785867"/>
            <a:ext cx="993915" cy="819149"/>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98527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8217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915097"/>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Hercules</a:t>
            </a:r>
            <a:b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lnSpc>
                <a:spcPct val="130000"/>
              </a:lnSpc>
              <a:buNone/>
              <a:defRPr/>
            </a:pPr>
            <a:r>
              <a:rPr lang="en-US" sz="3200" spc="-30" dirty="0">
                <a:solidFill>
                  <a:schemeClr val="bg1"/>
                </a:solidFill>
                <a:latin typeface="Franklin Gothic Book" panose="020B0503020102020204" pitchFamily="34" charset="0"/>
              </a:rPr>
              <a:t>This award recognizes people who overcome new challenges independently and successfully. It can be for either a major initiative or a series of minor ones culminating in a significant impact.</a:t>
            </a: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6385"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2664DFE-6D47-4C55-9864-F75F2FC6F55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500" b="94286" l="8244" r="92115">
                        <a14:foregroundMark x1="49104" y1="57500" x2="39068" y2="73214"/>
                        <a14:foregroundMark x1="39068" y1="73214" x2="26165" y2="82500"/>
                        <a14:foregroundMark x1="49104" y1="35357" x2="51971" y2="37500"/>
                        <a14:foregroundMark x1="88172" y1="8214" x2="92115" y2="20000"/>
                        <a14:foregroundMark x1="11251" y1="8759" x2="8602" y2="15357"/>
                        <a14:foregroundMark x1="18638" y1="91429" x2="15771" y2="91429"/>
                        <a14:foregroundMark x1="69176" y1="92500" x2="71685" y2="94286"/>
                        <a14:backgroundMark x1="10036" y1="3214" x2="6452" y2="4286"/>
                        <a14:backgroundMark x1="94624" y1="4286" x2="94624" y2="4286"/>
                      </a14:backgroundRemoval>
                    </a14:imgEffect>
                  </a14:imgLayer>
                </a14:imgProps>
              </a:ext>
            </a:extLst>
          </a:blip>
          <a:stretch>
            <a:fillRect/>
          </a:stretch>
        </p:blipFill>
        <p:spPr>
          <a:xfrm>
            <a:off x="8615278" y="534704"/>
            <a:ext cx="562709" cy="564725"/>
          </a:xfrm>
          <a:prstGeom prst="rect">
            <a:avLst/>
          </a:prstGeom>
        </p:spPr>
      </p:pic>
    </p:spTree>
    <p:extLst>
      <p:ext uri="{BB962C8B-B14F-4D97-AF65-F5344CB8AC3E}">
        <p14:creationId xmlns:p14="http://schemas.microsoft.com/office/powerpoint/2010/main" val="173660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Effect transition="in" filter="fade">
                                      <p:cBhvr>
                                        <p:cTn id="31" dur="1000"/>
                                        <p:tgtEl>
                                          <p:spTgt spid="14"/>
                                        </p:tgtEl>
                                      </p:cBhvr>
                                    </p:animEffect>
                                  </p:childTnLst>
                                </p:cTn>
                              </p:par>
                            </p:childTnLst>
                          </p:cTn>
                        </p:par>
                        <p:par>
                          <p:cTn id="32" fill="hold">
                            <p:stCondLst>
                              <p:cond delay="2000"/>
                            </p:stCondLst>
                            <p:childTnLst>
                              <p:par>
                                <p:cTn id="33" presetID="26" presetClass="emph" presetSubtype="0" fill="hold" nodeType="after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70234" y="-88634"/>
            <a:ext cx="6858002" cy="703527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045315" y="1534191"/>
            <a:ext cx="7804619"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60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Aaron case</a:t>
            </a:r>
            <a:endParaRPr kumimoji="0" lang="en-US" sz="60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4" name="Picture 3">
            <a:extLst>
              <a:ext uri="{FF2B5EF4-FFF2-40B4-BE49-F238E27FC236}">
                <a16:creationId xmlns:a16="http://schemas.microsoft.com/office/drawing/2014/main" id="{31A0A242-F793-4619-9AEC-ED1CE8FED787}"/>
              </a:ext>
            </a:extLst>
          </p:cNvPr>
          <p:cNvPicPr>
            <a:picLocks noChangeAspect="1"/>
          </p:cNvPicPr>
          <p:nvPr/>
        </p:nvPicPr>
        <p:blipFill>
          <a:blip r:embed="rId3"/>
          <a:stretch>
            <a:fillRect/>
          </a:stretch>
        </p:blipFill>
        <p:spPr>
          <a:xfrm>
            <a:off x="552550" y="1284207"/>
            <a:ext cx="4629049" cy="4289586"/>
          </a:xfrm>
          <a:prstGeom prst="rect">
            <a:avLst/>
          </a:prstGeom>
        </p:spPr>
      </p:pic>
    </p:spTree>
    <p:extLst>
      <p:ext uri="{BB962C8B-B14F-4D97-AF65-F5344CB8AC3E}">
        <p14:creationId xmlns:p14="http://schemas.microsoft.com/office/powerpoint/2010/main" val="303762549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pider man">
            <a:hlinkClick r:id="" action="ppaction://media"/>
            <a:extLst>
              <a:ext uri="{FF2B5EF4-FFF2-40B4-BE49-F238E27FC236}">
                <a16:creationId xmlns:a16="http://schemas.microsoft.com/office/drawing/2014/main" id="{60C63873-DA66-49B4-AC5F-BDA95F529C54}"/>
              </a:ext>
            </a:extLst>
          </p:cNvPr>
          <p:cNvPicPr>
            <a:picLocks noChangeAspect="1"/>
          </p:cNvPicPr>
          <p:nvPr>
            <a:audioFile r:link="rId1"/>
            <p:extLst>
              <p:ext uri="{DAA4B4D4-6D71-4841-9C94-3DE7FCFB9230}">
                <p14:media xmlns:p14="http://schemas.microsoft.com/office/powerpoint/2010/main" r:embed="rId2">
                  <p14:trim st="500" end="3049.3877"/>
                </p14:media>
              </p:ext>
            </p:extLst>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892800" y="3225800"/>
            <a:ext cx="406400" cy="406400"/>
          </a:xfrm>
          <a:prstGeom prst="rect">
            <a:avLst/>
          </a:prstGeom>
        </p:spPr>
      </p:pic>
      <p:pic>
        <p:nvPicPr>
          <p:cNvPr id="2050" name="Picture 2" descr="Spider Man2 Spider Man2train Fight GIF - Spider Man2 Spider Man Spider  Man2Train Fight - Discover &amp; Share GIFs">
            <a:extLst>
              <a:ext uri="{FF2B5EF4-FFF2-40B4-BE49-F238E27FC236}">
                <a16:creationId xmlns:a16="http://schemas.microsoft.com/office/drawing/2014/main" id="{896B7476-EFAB-4FEA-93C3-6234CBC0CD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97" y="469320"/>
            <a:ext cx="10528005" cy="591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26806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273486" y="831320"/>
            <a:ext cx="5604584" cy="5195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1026696" y="1993504"/>
            <a:ext cx="4098163"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4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humanitarian</a:t>
            </a:r>
            <a:b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6275492" y="1156062"/>
            <a:ext cx="5267683"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lnSpc>
                <a:spcPct val="130000"/>
              </a:lnSpc>
              <a:buNone/>
              <a:defRPr/>
            </a:pPr>
            <a:r>
              <a:rPr lang="en-US" spc="-30" dirty="0">
                <a:solidFill>
                  <a:prstClr val="white"/>
                </a:solidFill>
                <a:latin typeface="Franklin Gothic Book" panose="020B0503020102020204" pitchFamily="34" charset="0"/>
              </a:rPr>
              <a:t>An award for someone who goes out of the way to do their own job and more, such as volunteering for extra committees, mentoring, outreach activities, or going the extra mile to help others.</a:t>
            </a:r>
            <a:endParaRPr kumimoji="0" lang="en-US" b="0" i="0" u="none" strike="noStrike" kern="1200" cap="none" spc="-30" normalizeH="0" baseline="0" noProof="0" dirty="0">
              <a:ln>
                <a:noFill/>
              </a:ln>
              <a:solidFill>
                <a:prstClr val="white"/>
              </a:solidFill>
              <a:effectLst/>
              <a:uLnTx/>
              <a:uFillTx/>
              <a:latin typeface="Franklin Gothic Book" panose="020B0503020102020204" pitchFamily="34" charset="0"/>
            </a:endParaRP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68410"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Group success">
            <a:extLst>
              <a:ext uri="{FF2B5EF4-FFF2-40B4-BE49-F238E27FC236}">
                <a16:creationId xmlns:a16="http://schemas.microsoft.com/office/drawing/2014/main" id="{06C794D9-3207-4337-9EFA-3EFF169987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5832" y="490164"/>
            <a:ext cx="687003" cy="687003"/>
          </a:xfrm>
          <a:prstGeom prst="rect">
            <a:avLst/>
          </a:prstGeom>
        </p:spPr>
      </p:pic>
    </p:spTree>
    <p:extLst>
      <p:ext uri="{BB962C8B-B14F-4D97-AF65-F5344CB8AC3E}">
        <p14:creationId xmlns:p14="http://schemas.microsoft.com/office/powerpoint/2010/main" val="301294042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72448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1370989" y="1473943"/>
            <a:ext cx="3177385" cy="3473900"/>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Rookie of the year</a:t>
            </a:r>
            <a:b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0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marR="0" lvl="0" indent="0" algn="just" defTabSz="914400" rtl="0" eaLnBrk="0" fontAlgn="base" latinLnBrk="0" hangingPunct="0">
              <a:lnSpc>
                <a:spcPct val="130000"/>
              </a:lnSpc>
              <a:spcBef>
                <a:spcPts val="300"/>
              </a:spcBef>
              <a:spcAft>
                <a:spcPct val="0"/>
              </a:spcAft>
              <a:buClrTx/>
              <a:buSzTx/>
              <a:buFont typeface="Georgia" pitchFamily="18" charset="0"/>
              <a:buNone/>
              <a:tabLst/>
              <a:defRPr/>
            </a:pPr>
            <a:r>
              <a:rPr kumimoji="0" lang="en-US" sz="2800" b="0" i="0" u="none" strike="noStrike" kern="1200" cap="none" spc="-30" normalizeH="0" baseline="0" noProof="0" dirty="0">
                <a:ln>
                  <a:noFill/>
                </a:ln>
                <a:solidFill>
                  <a:prstClr val="white"/>
                </a:solidFill>
                <a:effectLst/>
                <a:uLnTx/>
                <a:uFillTx/>
                <a:latin typeface="Franklin Gothic Book" panose="020B0503020102020204" pitchFamily="34" charset="0"/>
                <a:ea typeface="+mn-ea"/>
                <a:cs typeface="+mn-cs"/>
              </a:rPr>
              <a:t>An award for an employee who demonstrated agility by getting up to speed quickly in assuming their new responsibilities as they transitioned to their new duties in a new position.  This could be new employee or someone who transitioned.</a:t>
            </a: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5911"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Trophy">
            <a:extLst>
              <a:ext uri="{FF2B5EF4-FFF2-40B4-BE49-F238E27FC236}">
                <a16:creationId xmlns:a16="http://schemas.microsoft.com/office/drawing/2014/main" id="{AF38C4C7-E42A-4DCC-803E-7C2FE604B4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33333" y="463902"/>
            <a:ext cx="687003" cy="687003"/>
          </a:xfrm>
          <a:prstGeom prst="rect">
            <a:avLst/>
          </a:prstGeom>
        </p:spPr>
      </p:pic>
    </p:spTree>
    <p:extLst>
      <p:ext uri="{BB962C8B-B14F-4D97-AF65-F5344CB8AC3E}">
        <p14:creationId xmlns:p14="http://schemas.microsoft.com/office/powerpoint/2010/main" val="2368443296"/>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375335">
            <a:off x="-431208" y="-2579203"/>
            <a:ext cx="8383242" cy="1106192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5399428" y="1534190"/>
            <a:ext cx="7935572"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Kyle </a:t>
            </a:r>
            <a:r>
              <a:rPr lang="en-US" sz="54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vann</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5" name="Picture 2" descr="Gold award laurel wreath Royalty Free Vector Image">
            <a:extLst>
              <a:ext uri="{FF2B5EF4-FFF2-40B4-BE49-F238E27FC236}">
                <a16:creationId xmlns:a16="http://schemas.microsoft.com/office/drawing/2014/main" id="{87EE236F-5A96-4CAE-B350-4FE02C4B20D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797361" y="831320"/>
            <a:ext cx="5604584" cy="5195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8">
            <a:extLst>
              <a:ext uri="{FF2B5EF4-FFF2-40B4-BE49-F238E27FC236}">
                <a16:creationId xmlns:a16="http://schemas.microsoft.com/office/drawing/2014/main" id="{368844A3-8D92-45A8-898D-62C23E0B5B18}"/>
              </a:ext>
            </a:extLst>
          </p:cNvPr>
          <p:cNvSpPr txBox="1">
            <a:spLocks/>
          </p:cNvSpPr>
          <p:nvPr/>
        </p:nvSpPr>
        <p:spPr>
          <a:xfrm>
            <a:off x="1607926" y="2163563"/>
            <a:ext cx="3983454" cy="253087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4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humanitarian</a:t>
            </a:r>
            <a:b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4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spTree>
    <p:extLst>
      <p:ext uri="{BB962C8B-B14F-4D97-AF65-F5344CB8AC3E}">
        <p14:creationId xmlns:p14="http://schemas.microsoft.com/office/powerpoint/2010/main" val="2229502"/>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4" presetClass="entr" presetSubtype="3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1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 Team Meeting GIF by New Girl - Find &amp; Share on GIPHY">
            <a:extLst>
              <a:ext uri="{FF2B5EF4-FFF2-40B4-BE49-F238E27FC236}">
                <a16:creationId xmlns:a16="http://schemas.microsoft.com/office/drawing/2014/main" id="{78DE84D4-7563-4820-971B-121ED75D522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55493"/>
      </p:ext>
    </p:extLst>
  </p:cSld>
  <p:clrMapOvr>
    <a:masterClrMapping/>
  </p:clrMapOvr>
  <mc:AlternateContent xmlns:mc="http://schemas.openxmlformats.org/markup-compatibility/2006" xmlns:p14="http://schemas.microsoft.com/office/powerpoint/2010/main">
    <mc:Choice Requires="p14">
      <p:transition spd="slow" p14:dur="800" advClick="0" advTm="2500">
        <p:circle/>
      </p:transition>
    </mc:Choice>
    <mc:Fallback xmlns="">
      <p:transition spd="slow" advClick="0" advTm="2500">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038150-EA68-4ABF-B70F-10F96D160804}"/>
              </a:ext>
            </a:extLst>
          </p:cNvPr>
          <p:cNvGrpSpPr/>
          <p:nvPr/>
        </p:nvGrpSpPr>
        <p:grpSpPr>
          <a:xfrm>
            <a:off x="682171" y="1309915"/>
            <a:ext cx="4572000" cy="4238171"/>
            <a:chOff x="682171" y="1309915"/>
            <a:chExt cx="4572000" cy="4238171"/>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8217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915097"/>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Diversity and inclusion</a:t>
              </a:r>
              <a:br>
                <a:rPr kumimoji="0" lang="en-US" sz="3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3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gr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lnSpc>
                <a:spcPct val="130000"/>
              </a:lnSpc>
              <a:buNone/>
              <a:defRPr/>
            </a:pPr>
            <a:r>
              <a:rPr lang="en-US" sz="3000" spc="-30" dirty="0">
                <a:solidFill>
                  <a:prstClr val="white"/>
                </a:solidFill>
                <a:latin typeface="Franklin Gothic Book" panose="020B0503020102020204" pitchFamily="34" charset="0"/>
              </a:rPr>
              <a:t>An award for an individual who contributes to creating an environment where differences are valued and appreciated and who models integrity, respect and fairness in working with others.</a:t>
            </a:r>
            <a:endParaRPr kumimoji="0" lang="en-US" sz="3000" b="0" i="0" u="none" strike="noStrike" kern="1200" cap="none" spc="-30" normalizeH="0" baseline="0" noProof="0" dirty="0">
              <a:ln>
                <a:noFill/>
              </a:ln>
              <a:solidFill>
                <a:prstClr val="white"/>
              </a:solidFill>
              <a:effectLst/>
              <a:uLnTx/>
              <a:uFillTx/>
              <a:latin typeface="Franklin Gothic Book" panose="020B0503020102020204" pitchFamily="34" charset="0"/>
            </a:endParaRP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5911" y="7713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Cheers">
            <a:extLst>
              <a:ext uri="{FF2B5EF4-FFF2-40B4-BE49-F238E27FC236}">
                <a16:creationId xmlns:a16="http://schemas.microsoft.com/office/drawing/2014/main" id="{48BA797E-F74C-44EA-961F-83222D2C78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98983" y="446289"/>
            <a:ext cx="755703" cy="755703"/>
          </a:xfrm>
          <a:prstGeom prst="ellipse">
            <a:avLst/>
          </a:prstGeom>
        </p:spPr>
      </p:pic>
    </p:spTree>
    <p:extLst>
      <p:ext uri="{BB962C8B-B14F-4D97-AF65-F5344CB8AC3E}">
        <p14:creationId xmlns:p14="http://schemas.microsoft.com/office/powerpoint/2010/main" val="1305789085"/>
      </p:ext>
    </p:extLst>
  </p:cSld>
  <p:clrMapOvr>
    <a:masterClrMapping/>
  </p:clrMapOvr>
  <mc:AlternateContent xmlns:mc="http://schemas.openxmlformats.org/markup-compatibility/2006" xmlns:p14="http://schemas.microsoft.com/office/powerpoint/2010/main">
    <mc:Choice Requires="p14">
      <p:transition spd="slow" p14:dur="20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428" y="567560"/>
            <a:ext cx="12175144" cy="6290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5245681" y="1322433"/>
            <a:ext cx="6111220"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66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Jason </a:t>
            </a:r>
            <a:r>
              <a:rPr lang="en-US" sz="6600"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lou</a:t>
            </a:r>
            <a:endParaRPr kumimoji="0" lang="en-US" sz="66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5" name="Group 4">
            <a:extLst>
              <a:ext uri="{FF2B5EF4-FFF2-40B4-BE49-F238E27FC236}">
                <a16:creationId xmlns:a16="http://schemas.microsoft.com/office/drawing/2014/main" id="{891085A7-E9C2-4EB9-8AE4-C8F0B32D45CD}"/>
              </a:ext>
            </a:extLst>
          </p:cNvPr>
          <p:cNvGrpSpPr/>
          <p:nvPr/>
        </p:nvGrpSpPr>
        <p:grpSpPr>
          <a:xfrm>
            <a:off x="396421" y="1176565"/>
            <a:ext cx="4572000" cy="4238171"/>
            <a:chOff x="682171" y="1309915"/>
            <a:chExt cx="4572000" cy="4238171"/>
          </a:xfrm>
        </p:grpSpPr>
        <p:pic>
          <p:nvPicPr>
            <p:cNvPr id="6" name="Picture 2" descr="Gold award laurel wreath Royalty Free Vector Image">
              <a:extLst>
                <a:ext uri="{FF2B5EF4-FFF2-40B4-BE49-F238E27FC236}">
                  <a16:creationId xmlns:a16="http://schemas.microsoft.com/office/drawing/2014/main" id="{711423FF-B39E-4D92-94C5-51F7B77821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82171" y="1309915"/>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8">
              <a:extLst>
                <a:ext uri="{FF2B5EF4-FFF2-40B4-BE49-F238E27FC236}">
                  <a16:creationId xmlns:a16="http://schemas.microsoft.com/office/drawing/2014/main" id="{DBD546A5-A731-4998-95F4-17AC6D0C1E1D}"/>
                </a:ext>
              </a:extLst>
            </p:cNvPr>
            <p:cNvSpPr txBox="1">
              <a:spLocks/>
            </p:cNvSpPr>
            <p:nvPr/>
          </p:nvSpPr>
          <p:spPr>
            <a:xfrm>
              <a:off x="845131" y="1915097"/>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Diversity and inclusion</a:t>
              </a:r>
              <a:br>
                <a:rPr kumimoji="0" lang="en-US" sz="3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sz="32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AWARD</a:t>
              </a:r>
            </a:p>
          </p:txBody>
        </p:sp>
      </p:grpSp>
    </p:spTree>
    <p:extLst>
      <p:ext uri="{BB962C8B-B14F-4D97-AF65-F5344CB8AC3E}">
        <p14:creationId xmlns:p14="http://schemas.microsoft.com/office/powerpoint/2010/main" val="3335975364"/>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childTnLst>
                          </p:cTn>
                        </p:par>
                        <p:par>
                          <p:cTn id="7" fill="hold">
                            <p:stCondLst>
                              <p:cond delay="100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omposite Video GIFs - Get the best GIF on GIPHY">
            <a:extLst>
              <a:ext uri="{FF2B5EF4-FFF2-40B4-BE49-F238E27FC236}">
                <a16:creationId xmlns:a16="http://schemas.microsoft.com/office/drawing/2014/main" id="{EC94FA76-A920-4C46-AE1D-11855C0B355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2FA5739-0F24-4992-AC63-9061D69097B9}"/>
              </a:ext>
            </a:extLst>
          </p:cNvPr>
          <p:cNvSpPr txBox="1">
            <a:spLocks/>
          </p:cNvSpPr>
          <p:nvPr/>
        </p:nvSpPr>
        <p:spPr>
          <a:xfrm>
            <a:off x="2264229" y="0"/>
            <a:ext cx="7663543" cy="2963020"/>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Thank you!</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7" name="Text Placeholder 28">
            <a:extLst>
              <a:ext uri="{FF2B5EF4-FFF2-40B4-BE49-F238E27FC236}">
                <a16:creationId xmlns:a16="http://schemas.microsoft.com/office/drawing/2014/main" id="{F2359614-1D7A-4CCE-AC47-92D873B3F651}"/>
              </a:ext>
            </a:extLst>
          </p:cNvPr>
          <p:cNvSpPr txBox="1">
            <a:spLocks/>
          </p:cNvSpPr>
          <p:nvPr/>
        </p:nvSpPr>
        <p:spPr>
          <a:xfrm>
            <a:off x="2661948" y="2427975"/>
            <a:ext cx="6868104" cy="3895747"/>
          </a:xfrm>
          <a:prstGeom prst="rect">
            <a:avLst/>
          </a:prstGeom>
          <a:noFill/>
          <a:effectLst>
            <a:softEdge rad="317500"/>
          </a:effectLst>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Special thanks to the Review Panel members</a:t>
            </a:r>
            <a:r>
              <a:rPr kumimoji="0" lang="en-US" b="1" i="0" u="none" strike="noStrike" kern="1200" cap="all" spc="0" normalizeH="1"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a:t>
            </a: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br>
              <a:rPr kumimoji="0" lang="en-US" b="1" i="0" u="none" strike="noStrike" kern="1200" cap="all" spc="0" normalizeH="1"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br>
            <a:r>
              <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ANTHONY LYAS</a:t>
            </a: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Tina</a:t>
            </a:r>
            <a:r>
              <a:rPr kumimoji="0" lang="en-US" b="1" i="0" u="none" strike="noStrike" kern="1200" cap="all" spc="0" normalizeH="1"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 </a:t>
            </a:r>
            <a:r>
              <a:rPr kumimoji="0" lang="en-US" b="1" i="0" u="none" strike="noStrike" kern="1200" cap="all" spc="0" normalizeH="1" noProof="0" dirty="0" err="1">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jenkins</a:t>
            </a:r>
            <a:endPar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r>
              <a:rPr lang="en-US"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Keisha Willingham</a:t>
            </a:r>
            <a:endPar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rPr>
              <a:t>DAVID BOON</a:t>
            </a: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r>
              <a:rPr lang="en-US"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Alisha </a:t>
            </a:r>
            <a:r>
              <a:rPr lang="en-US" cap="all" normalizeH="1" dirty="0" err="1">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mercandante</a:t>
            </a:r>
            <a:endPar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r>
              <a:rPr lang="en-US"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Malika graham</a:t>
            </a:r>
            <a:endPar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a:p>
            <a:pPr marL="0" marR="0" lvl="0" indent="0" defTabSz="801578"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Tree>
    <p:extLst>
      <p:ext uri="{BB962C8B-B14F-4D97-AF65-F5344CB8AC3E}">
        <p14:creationId xmlns:p14="http://schemas.microsoft.com/office/powerpoint/2010/main" val="1865625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additive="base">
                                        <p:cTn id="2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 calcmode="lin" valueType="num">
                                      <p:cBhvr additive="base">
                                        <p:cTn id="36"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054549">
            <a:off x="-1500702" y="-1089325"/>
            <a:ext cx="8327300" cy="7962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5023103" y="1494969"/>
            <a:ext cx="7168897" cy="4237087"/>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lvl="0">
              <a:lnSpc>
                <a:spcPct val="110000"/>
              </a:lnSpc>
              <a:spcBef>
                <a:spcPts val="0"/>
              </a:spcBef>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PAVI TUMBAPURA</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2" name="Picture 1">
            <a:extLst>
              <a:ext uri="{FF2B5EF4-FFF2-40B4-BE49-F238E27FC236}">
                <a16:creationId xmlns:a16="http://schemas.microsoft.com/office/drawing/2014/main" id="{6BC9C91F-1C07-4E6B-89B5-D473B65110E1}"/>
              </a:ext>
            </a:extLst>
          </p:cNvPr>
          <p:cNvPicPr>
            <a:picLocks noChangeAspect="1"/>
          </p:cNvPicPr>
          <p:nvPr/>
        </p:nvPicPr>
        <p:blipFill>
          <a:blip r:embed="rId3"/>
          <a:stretch>
            <a:fillRect/>
          </a:stretch>
        </p:blipFill>
        <p:spPr>
          <a:xfrm>
            <a:off x="557929" y="1494969"/>
            <a:ext cx="4572396" cy="4237087"/>
          </a:xfrm>
          <a:prstGeom prst="rect">
            <a:avLst/>
          </a:prstGeom>
        </p:spPr>
      </p:pic>
      <p:sp>
        <p:nvSpPr>
          <p:cNvPr id="5" name="Text Placeholder 28">
            <a:extLst>
              <a:ext uri="{FF2B5EF4-FFF2-40B4-BE49-F238E27FC236}">
                <a16:creationId xmlns:a16="http://schemas.microsoft.com/office/drawing/2014/main" id="{274F985D-61F1-44FB-B131-DFD0D8391A63}"/>
              </a:ext>
            </a:extLst>
          </p:cNvPr>
          <p:cNvSpPr txBox="1">
            <a:spLocks/>
          </p:cNvSpPr>
          <p:nvPr/>
        </p:nvSpPr>
        <p:spPr>
          <a:xfrm>
            <a:off x="5194751" y="1494969"/>
            <a:ext cx="7168897" cy="4237087"/>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6" name="Text Placeholder 28">
            <a:extLst>
              <a:ext uri="{FF2B5EF4-FFF2-40B4-BE49-F238E27FC236}">
                <a16:creationId xmlns:a16="http://schemas.microsoft.com/office/drawing/2014/main" id="{B101CA83-B06E-4233-B79C-02C953B6D41A}"/>
              </a:ext>
            </a:extLst>
          </p:cNvPr>
          <p:cNvSpPr txBox="1">
            <a:spLocks/>
          </p:cNvSpPr>
          <p:nvPr/>
        </p:nvSpPr>
        <p:spPr>
          <a:xfrm>
            <a:off x="729577" y="5677847"/>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(1</a:t>
            </a:r>
            <a:r>
              <a:rPr kumimoji="0" lang="en-US" sz="20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a:t>
            </a: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spTree>
    <p:extLst>
      <p:ext uri="{BB962C8B-B14F-4D97-AF65-F5344CB8AC3E}">
        <p14:creationId xmlns:p14="http://schemas.microsoft.com/office/powerpoint/2010/main" val="2277756600"/>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000"/>
                                        <p:tgtEl>
                                          <p:spTgt spid="7"/>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2000" fill="hold"/>
                                        <p:tgtEl>
                                          <p:spTgt spid="1028"/>
                                        </p:tgtEl>
                                      </p:cBhvr>
                                      <p:by x="150000" y="150000"/>
                                    </p:animScale>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3000"/>
                            </p:stCondLst>
                            <p:childTnLst>
                              <p:par>
                                <p:cTn id="14" presetID="10" presetClass="exit" presetSubtype="0" fill="hold" grpId="1" nodeType="after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3500"/>
                            </p:stCondLst>
                            <p:childTnLst>
                              <p:par>
                                <p:cTn id="18" presetID="4" presetClass="entr" presetSubtype="32" fill="hold" grpId="0" nodeType="afterEffect" nodePh="1">
                                  <p:stCondLst>
                                    <p:cond delay="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box(out)">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44434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8">
            <a:extLst>
              <a:ext uri="{FF2B5EF4-FFF2-40B4-BE49-F238E27FC236}">
                <a16:creationId xmlns:a16="http://schemas.microsoft.com/office/drawing/2014/main" id="{114CEBED-6032-4F2B-A144-19BB335D1586}"/>
              </a:ext>
            </a:extLst>
          </p:cNvPr>
          <p:cNvSpPr txBox="1">
            <a:spLocks/>
          </p:cNvSpPr>
          <p:nvPr/>
        </p:nvSpPr>
        <p:spPr>
          <a:xfrm>
            <a:off x="4528457" y="1426650"/>
            <a:ext cx="7663543" cy="4237087"/>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5400" cap="all" normalizeH="1" dirty="0">
                <a:solidFill>
                  <a:prstClr val="white"/>
                </a:solidFill>
                <a:latin typeface="Segoe UI Semilight" panose="020B0402040204020203" pitchFamily="34" charset="0"/>
                <a:ea typeface="DengXian" panose="020B0503020204020204" pitchFamily="2" charset="-122"/>
                <a:cs typeface="Segoe UI Semilight" panose="020B0402040204020203" pitchFamily="34" charset="0"/>
              </a:rPr>
              <a:t>Christopher king</a:t>
            </a:r>
            <a:endParaRPr kumimoji="0" lang="en-US" sz="5400" b="1" i="0" u="none" strike="noStrike" kern="1200" cap="all" spc="0" normalizeH="1" baseline="0" noProof="0" dirty="0">
              <a:ln>
                <a:noFill/>
              </a:ln>
              <a:solidFill>
                <a:prstClr val="white"/>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pic>
        <p:nvPicPr>
          <p:cNvPr id="2" name="Picture 1">
            <a:extLst>
              <a:ext uri="{FF2B5EF4-FFF2-40B4-BE49-F238E27FC236}">
                <a16:creationId xmlns:a16="http://schemas.microsoft.com/office/drawing/2014/main" id="{6BC9C91F-1C07-4E6B-89B5-D473B65110E1}"/>
              </a:ext>
            </a:extLst>
          </p:cNvPr>
          <p:cNvPicPr>
            <a:picLocks noChangeAspect="1"/>
          </p:cNvPicPr>
          <p:nvPr/>
        </p:nvPicPr>
        <p:blipFill>
          <a:blip r:embed="rId3"/>
          <a:stretch>
            <a:fillRect/>
          </a:stretch>
        </p:blipFill>
        <p:spPr>
          <a:xfrm>
            <a:off x="602145" y="1426650"/>
            <a:ext cx="4572396" cy="4237087"/>
          </a:xfrm>
          <a:prstGeom prst="rect">
            <a:avLst/>
          </a:prstGeom>
        </p:spPr>
      </p:pic>
      <p:sp>
        <p:nvSpPr>
          <p:cNvPr id="5" name="Text Placeholder 28">
            <a:extLst>
              <a:ext uri="{FF2B5EF4-FFF2-40B4-BE49-F238E27FC236}">
                <a16:creationId xmlns:a16="http://schemas.microsoft.com/office/drawing/2014/main" id="{8BB43966-FE24-438A-815F-D2EBE5AD73C5}"/>
              </a:ext>
            </a:extLst>
          </p:cNvPr>
          <p:cNvSpPr txBox="1">
            <a:spLocks/>
          </p:cNvSpPr>
          <p:nvPr/>
        </p:nvSpPr>
        <p:spPr>
          <a:xfrm>
            <a:off x="773793" y="5602777"/>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000" b="1"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nd</a:t>
            </a:r>
            <a:r>
              <a:rPr kumimoji="0" lang="en-US" sz="2000" b="1"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2 awards)</a:t>
            </a:r>
          </a:p>
        </p:txBody>
      </p:sp>
    </p:spTree>
    <p:extLst>
      <p:ext uri="{BB962C8B-B14F-4D97-AF65-F5344CB8AC3E}">
        <p14:creationId xmlns:p14="http://schemas.microsoft.com/office/powerpoint/2010/main" val="543709607"/>
      </p:ext>
    </p:extLst>
  </p:cSld>
  <p:clrMapOvr>
    <a:masterClrMapping/>
  </p:clrMapOvr>
  <mc:AlternateContent xmlns:mc="http://schemas.openxmlformats.org/markup-compatibility/2006" xmlns:p14="http://schemas.microsoft.com/office/powerpoint/2010/main">
    <mc:Choice Requires="p14">
      <p:transition spd="slow" p14:dur="2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1000"/>
                            </p:stCondLst>
                            <p:childTnLst>
                              <p:par>
                                <p:cTn id="10" presetID="4" presetClass="entr" presetSubtype="3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super-secret-boyband — replacement pt. 1 || peter parker x stark!reader...">
            <a:extLst>
              <a:ext uri="{FF2B5EF4-FFF2-40B4-BE49-F238E27FC236}">
                <a16:creationId xmlns:a16="http://schemas.microsoft.com/office/drawing/2014/main" id="{F475B19C-02D5-47BF-A13D-63845F2D0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25" y="521555"/>
            <a:ext cx="11942550" cy="5643440"/>
          </a:xfrm>
          <a:prstGeom prst="rect">
            <a:avLst/>
          </a:prstGeom>
          <a:noFill/>
          <a:extLst>
            <a:ext uri="{909E8E84-426E-40DD-AFC4-6F175D3DCCD1}">
              <a14:hiddenFill xmlns:a14="http://schemas.microsoft.com/office/drawing/2010/main">
                <a:solidFill>
                  <a:srgbClr val="FFFFFF"/>
                </a:solidFill>
              </a14:hiddenFill>
            </a:ext>
          </a:extLst>
        </p:spPr>
      </p:pic>
      <p:pic>
        <p:nvPicPr>
          <p:cNvPr id="2" name="Ave">
            <a:hlinkClick r:id="" action="ppaction://media"/>
            <a:extLst>
              <a:ext uri="{FF2B5EF4-FFF2-40B4-BE49-F238E27FC236}">
                <a16:creationId xmlns:a16="http://schemas.microsoft.com/office/drawing/2014/main" id="{9E0ADF43-1822-4EF9-BEB9-FDC300342D80}"/>
              </a:ext>
            </a:extLst>
          </p:cNvPr>
          <p:cNvPicPr>
            <a:picLocks noChangeAspect="1"/>
          </p:cNvPicPr>
          <p:nvPr>
            <a:audioFile r:link="rId1"/>
            <p:extLst>
              <p:ext uri="{DAA4B4D4-6D71-4841-9C94-3DE7FCFB9230}">
                <p14:media xmlns:p14="http://schemas.microsoft.com/office/powerpoint/2010/main" r:embed="rId2">
                  <p14:trim end="776.2244"/>
                </p14:media>
              </p:ext>
            </p:extLst>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892800" y="3244850"/>
            <a:ext cx="406400" cy="406400"/>
          </a:xfrm>
          <a:prstGeom prst="rect">
            <a:avLst/>
          </a:prstGeom>
        </p:spPr>
      </p:pic>
    </p:spTree>
    <p:extLst>
      <p:ext uri="{BB962C8B-B14F-4D97-AF65-F5344CB8AC3E}">
        <p14:creationId xmlns:p14="http://schemas.microsoft.com/office/powerpoint/2010/main" val="32140410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25" fill="hold"/>
                                        <p:tgtEl>
                                          <p:spTgt spid="2"/>
                                        </p:tgtEl>
                                      </p:cBhvr>
                                    </p:cmd>
                                  </p:childTnLst>
                                </p:cTn>
                              </p:par>
                            </p:childTnLst>
                          </p:cTn>
                        </p:par>
                        <p:par>
                          <p:cTn id="7" fill="hold">
                            <p:stCondLst>
                              <p:cond delay="3325"/>
                            </p:stCondLst>
                            <p:childTnLst>
                              <p:par>
                                <p:cTn id="8" presetID="10" presetClass="exit" presetSubtype="0" fill="hold" nodeType="after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old award laurel wreath Royalty Free Vector Image">
            <a:extLst>
              <a:ext uri="{FF2B5EF4-FFF2-40B4-BE49-F238E27FC236}">
                <a16:creationId xmlns:a16="http://schemas.microsoft.com/office/drawing/2014/main" id="{268C96BF-BCC9-4DCE-A46D-2680BFC3C4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73681" y="1309914"/>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a:extLst>
              <a:ext uri="{FF2B5EF4-FFF2-40B4-BE49-F238E27FC236}">
                <a16:creationId xmlns:a16="http://schemas.microsoft.com/office/drawing/2014/main" id="{E783117C-2171-416A-9A6B-F18756B0FC8F}"/>
              </a:ext>
            </a:extLst>
          </p:cNvPr>
          <p:cNvSpPr txBox="1">
            <a:spLocks/>
          </p:cNvSpPr>
          <p:nvPr/>
        </p:nvSpPr>
        <p:spPr>
          <a:xfrm>
            <a:off x="845131" y="1800797"/>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8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Models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The</a:t>
            </a:r>
            <a:r>
              <a:rPr kumimoji="0" lang="en-US" sz="4800" b="1" i="0" u="none" strike="noStrike" kern="1200" cap="all" spc="0" normalizeH="1"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way</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400" cap="all" normalizeH="1" noProof="0"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(supervisor)</a:t>
            </a:r>
            <a:endParaRPr kumimoji="0" lang="en-US" sz="2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6" name="Content Placeholder 2">
            <a:extLst>
              <a:ext uri="{FF2B5EF4-FFF2-40B4-BE49-F238E27FC236}">
                <a16:creationId xmlns:a16="http://schemas.microsoft.com/office/drawing/2014/main" id="{B4AEC198-38AC-4C7B-9436-B5BFDA2388AE}"/>
              </a:ext>
            </a:extLst>
          </p:cNvPr>
          <p:cNvSpPr txBox="1">
            <a:spLocks/>
          </p:cNvSpPr>
          <p:nvPr/>
        </p:nvSpPr>
        <p:spPr bwMode="auto">
          <a:xfrm>
            <a:off x="5980083" y="1156062"/>
            <a:ext cx="5794451" cy="51692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65125" indent="-255588" algn="l" rtl="0" eaLnBrk="0" fontAlgn="base" hangingPunct="0">
              <a:spcBef>
                <a:spcPts val="300"/>
              </a:spcBef>
              <a:spcAft>
                <a:spcPct val="0"/>
              </a:spcAft>
              <a:buClrTx/>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Tx/>
              <a:buFont typeface="Georgia" pitchFamily="18" charset="0"/>
              <a:buChar char="▫"/>
              <a:defRPr sz="2600" kern="1200">
                <a:solidFill>
                  <a:schemeClr val="tx1"/>
                </a:solidFill>
                <a:latin typeface="+mn-lt"/>
                <a:ea typeface="+mn-ea"/>
                <a:cs typeface="+mn-cs"/>
              </a:defRPr>
            </a:lvl2pPr>
            <a:lvl3pPr marL="922338" indent="-219075" algn="l" rtl="0" eaLnBrk="0" fontAlgn="base" hangingPunct="0">
              <a:spcBef>
                <a:spcPts val="300"/>
              </a:spcBef>
              <a:spcAft>
                <a:spcPct val="0"/>
              </a:spcAft>
              <a:buClrTx/>
              <a:buFont typeface="Wingdings 2" pitchFamily="18" charset="2"/>
              <a:buChar char=""/>
              <a:defRPr sz="2400" kern="1200">
                <a:solidFill>
                  <a:schemeClr val="tx1"/>
                </a:solidFill>
                <a:latin typeface="+mn-lt"/>
                <a:ea typeface="+mn-ea"/>
                <a:cs typeface="+mn-cs"/>
              </a:defRPr>
            </a:lvl3pPr>
            <a:lvl4pPr marL="1179513" indent="-200025" algn="l" rtl="0" eaLnBrk="0" fontAlgn="base" hangingPunct="0">
              <a:spcBef>
                <a:spcPts val="300"/>
              </a:spcBef>
              <a:spcAft>
                <a:spcPct val="0"/>
              </a:spcAft>
              <a:buClrTx/>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Tx/>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lvl="0" indent="0" algn="just">
              <a:buNone/>
              <a:defRPr/>
            </a:pPr>
            <a:r>
              <a:rPr lang="en-US" dirty="0">
                <a:solidFill>
                  <a:schemeClr val="bg1"/>
                </a:solidFill>
                <a:latin typeface="Franklin Gothic Book" panose="020B0503020102020204" pitchFamily="34" charset="0"/>
              </a:rPr>
              <a:t>An award for a supervisor employee who embodies office of procurement leadership norms consisting of nurturing talent, fostering an environment of safety, creativity, and trust, builds and maintains credibility with stakeholders, and fosters a sense of a Universal Team while encouraging and modeling work-life balance.</a:t>
            </a:r>
            <a:endParaRPr kumimoji="0" lang="en-US" b="0" i="0" u="none" strike="noStrike" kern="1200" cap="none" spc="-30" normalizeH="0" baseline="0" noProof="0" dirty="0">
              <a:ln>
                <a:noFill/>
              </a:ln>
              <a:solidFill>
                <a:schemeClr val="bg1"/>
              </a:solidFill>
              <a:effectLst/>
              <a:uLnTx/>
              <a:uFillTx/>
              <a:latin typeface="Franklin Gothic Book" panose="020B0503020102020204" pitchFamily="34" charset="0"/>
            </a:endParaRPr>
          </a:p>
        </p:txBody>
      </p:sp>
      <p:sp>
        <p:nvSpPr>
          <p:cNvPr id="7" name="Rectangle 6">
            <a:extLst>
              <a:ext uri="{FF2B5EF4-FFF2-40B4-BE49-F238E27FC236}">
                <a16:creationId xmlns:a16="http://schemas.microsoft.com/office/drawing/2014/main" id="{C0BBDA14-09BC-4211-8982-E468EDFCA5E2}"/>
              </a:ext>
            </a:extLst>
          </p:cNvPr>
          <p:cNvSpPr/>
          <p:nvPr/>
        </p:nvSpPr>
        <p:spPr>
          <a:xfrm>
            <a:off x="6158432" y="950962"/>
            <a:ext cx="5501802" cy="56633"/>
          </a:xfrm>
          <a:prstGeom prst="rect">
            <a:avLst/>
          </a:prstGeom>
          <a:gradFill flip="none" rotWithShape="1">
            <a:gsLst>
              <a:gs pos="0">
                <a:schemeClr val="accent4">
                  <a:lumMod val="5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34FBE35-44D0-4043-A418-1E5F731A9B9C}"/>
              </a:ext>
            </a:extLst>
          </p:cNvPr>
          <p:cNvSpPr/>
          <p:nvPr/>
        </p:nvSpPr>
        <p:spPr>
          <a:xfrm>
            <a:off x="6158432" y="6268633"/>
            <a:ext cx="5501802" cy="56633"/>
          </a:xfrm>
          <a:prstGeom prst="rect">
            <a:avLst/>
          </a:prstGeom>
          <a:gradFill flip="none" rotWithShape="1">
            <a:gsLst>
              <a:gs pos="0">
                <a:schemeClr val="accent4"/>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old Seal Winery Industry Accreditation, Gold Seal with Ribbon, round gold  and yellow illustration, plate, gold png | PNGEgg">
            <a:extLst>
              <a:ext uri="{FF2B5EF4-FFF2-40B4-BE49-F238E27FC236}">
                <a16:creationId xmlns:a16="http://schemas.microsoft.com/office/drawing/2014/main" id="{9440D672-AB62-47CE-9DA8-AC1A9E446B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9" b="95829" l="3667" r="98889">
                        <a14:foregroundMark x1="44000" y1="10936" x2="15556" y2="27170"/>
                        <a14:foregroundMark x1="15556" y1="27170" x2="5111" y2="41037"/>
                        <a14:foregroundMark x1="5111" y1="41037" x2="1778" y2="48591"/>
                        <a14:foregroundMark x1="1778" y1="48591" x2="7667" y2="64600"/>
                        <a14:foregroundMark x1="7667" y1="64600" x2="23444" y2="82413"/>
                        <a14:foregroundMark x1="23444" y1="82413" x2="52222" y2="91206"/>
                        <a14:foregroundMark x1="52222" y1="91206" x2="59778" y2="91883"/>
                        <a14:foregroundMark x1="59778" y1="91883" x2="70778" y2="77903"/>
                        <a14:foregroundMark x1="70778" y1="77903" x2="82889" y2="70011"/>
                        <a14:foregroundMark x1="82889" y1="70011" x2="86444" y2="63134"/>
                        <a14:foregroundMark x1="86444" y1="63134" x2="87889" y2="28072"/>
                        <a14:foregroundMark x1="87889" y1="28072" x2="75444" y2="17249"/>
                        <a14:foregroundMark x1="75444" y1="17249" x2="41556" y2="9245"/>
                        <a14:foregroundMark x1="41556" y1="9245" x2="25778" y2="15558"/>
                        <a14:foregroundMark x1="38333" y1="5524" x2="45111" y2="4284"/>
                        <a14:foregroundMark x1="45111" y1="4284" x2="52444" y2="4284"/>
                        <a14:foregroundMark x1="52444" y1="4284" x2="62444" y2="11725"/>
                        <a14:foregroundMark x1="62444" y1="11725" x2="65889" y2="12627"/>
                        <a14:foregroundMark x1="83556" y1="17362" x2="92444" y2="33709"/>
                        <a14:foregroundMark x1="92444" y1="33709" x2="94667" y2="50507"/>
                        <a14:foregroundMark x1="94667" y1="50507" x2="91111" y2="62909"/>
                        <a14:foregroundMark x1="67333" y1="7441" x2="74444" y2="11499"/>
                        <a14:foregroundMark x1="95111" y1="45321" x2="95444" y2="55130"/>
                        <a14:foregroundMark x1="84000" y1="73281" x2="73111" y2="84555"/>
                        <a14:foregroundMark x1="73111" y1="84555" x2="73000" y2="85006"/>
                        <a14:foregroundMark x1="67333" y1="93574" x2="50889" y2="96054"/>
                        <a14:foregroundMark x1="50889" y1="96054" x2="37444" y2="94025"/>
                        <a14:foregroundMark x1="10222" y1="29312" x2="6222" y2="35400"/>
                        <a14:foregroundMark x1="6222" y1="35400" x2="3778" y2="51297"/>
                        <a14:foregroundMark x1="3778" y1="51297" x2="6778" y2="65614"/>
                        <a14:foregroundMark x1="6778" y1="65614" x2="6556" y2="66065"/>
                        <a14:foregroundMark x1="98889" y1="50169" x2="98333" y2="50169"/>
                        <a14:foregroundMark x1="3667" y1="48140" x2="3778" y2="51071"/>
                      </a14:backgroundRemoval>
                    </a14:imgEffect>
                  </a14:imgLayer>
                </a14:imgProps>
              </a:ext>
              <a:ext uri="{28A0092B-C50C-407E-A947-70E740481C1C}">
                <a14:useLocalDpi xmlns:a14="http://schemas.microsoft.com/office/drawing/2010/main" val="0"/>
              </a:ext>
            </a:extLst>
          </a:blip>
          <a:srcRect/>
          <a:stretch>
            <a:fillRect/>
          </a:stretch>
        </p:blipFill>
        <p:spPr bwMode="auto">
          <a:xfrm>
            <a:off x="8136385" y="58080"/>
            <a:ext cx="1481847" cy="14605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y Experience of Mentoring. I'm lucky enough to have been on both… | by  Adam Hill | @adshill | Medium">
            <a:extLst>
              <a:ext uri="{FF2B5EF4-FFF2-40B4-BE49-F238E27FC236}">
                <a16:creationId xmlns:a16="http://schemas.microsoft.com/office/drawing/2014/main" id="{EAA4DAFF-5F33-4A9B-8498-6BE1288A6E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450" y1="35201" x2="30325" y2="36095"/>
                        <a14:foregroundMark x1="51350" y1="19457" x2="52300" y2="23341"/>
                        <a14:foregroundMark x1="51200" y1="31110" x2="54950" y2="37504"/>
                        <a14:foregroundMark x1="54950" y1="37504" x2="60650" y2="40358"/>
                        <a14:foregroundMark x1="83125" y1="29082" x2="73300" y2="56411"/>
                        <a14:foregroundMark x1="73300" y1="56411" x2="67625" y2="55002"/>
                        <a14:foregroundMark x1="67625" y1="55002" x2="62225" y2="56617"/>
                        <a14:foregroundMark x1="62225" y1="56617" x2="53850" y2="68683"/>
                        <a14:foregroundMark x1="53850" y1="68683" x2="48875" y2="70540"/>
                        <a14:foregroundMark x1="48875" y1="70540" x2="43725" y2="69646"/>
                        <a14:foregroundMark x1="43725" y1="69646" x2="35650" y2="81368"/>
                        <a14:foregroundMark x1="35650" y1="81368" x2="24450" y2="81953"/>
                        <a14:foregroundMark x1="24450" y1="81953" x2="21725" y2="80543"/>
                        <a14:foregroundMark x1="34375" y1="60743" x2="32625" y2="70540"/>
                        <a14:foregroundMark x1="36925" y1="43898" x2="42325" y2="43898"/>
                        <a14:foregroundMark x1="55925" y1="46855" x2="53775" y2="56858"/>
                        <a14:foregroundMark x1="56200" y1="30182" x2="61750" y2="30457"/>
                        <a14:foregroundMark x1="61750" y1="30457" x2="62125" y2="30354"/>
                      </a14:backgroundRemoval>
                    </a14:imgEffect>
                  </a14:imgLayer>
                </a14:imgProps>
              </a:ext>
              <a:ext uri="{28A0092B-C50C-407E-A947-70E740481C1C}">
                <a14:useLocalDpi xmlns:a14="http://schemas.microsoft.com/office/drawing/2010/main" val="0"/>
              </a:ext>
            </a:extLst>
          </a:blip>
          <a:srcRect/>
          <a:stretch>
            <a:fillRect/>
          </a:stretch>
        </p:blipFill>
        <p:spPr bwMode="auto">
          <a:xfrm>
            <a:off x="8416554" y="434554"/>
            <a:ext cx="920560" cy="669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00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90"/>
                                          </p:val>
                                        </p:tav>
                                        <p:tav tm="100000">
                                          <p:val>
                                            <p:fltVal val="0"/>
                                          </p:val>
                                        </p:tav>
                                      </p:tavLst>
                                    </p:anim>
                                    <p:animEffect transition="in" filter="fade">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Waterfalls of Golden Glitter Sparkle Stock Footage Video (100%  Royalty-free) 22760863 | Shutterstock">
            <a:extLst>
              <a:ext uri="{FF2B5EF4-FFF2-40B4-BE49-F238E27FC236}">
                <a16:creationId xmlns:a16="http://schemas.microsoft.com/office/drawing/2014/main" id="{070EB8CB-F4ED-4C03-AB89-7C767275C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13509" y="530465"/>
            <a:ext cx="12192000" cy="6444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8">
            <a:extLst>
              <a:ext uri="{FF2B5EF4-FFF2-40B4-BE49-F238E27FC236}">
                <a16:creationId xmlns:a16="http://schemas.microsoft.com/office/drawing/2014/main" id="{A969291B-209E-4B20-A776-727071A755BB}"/>
              </a:ext>
            </a:extLst>
          </p:cNvPr>
          <p:cNvSpPr txBox="1">
            <a:spLocks/>
          </p:cNvSpPr>
          <p:nvPr/>
        </p:nvSpPr>
        <p:spPr>
          <a:xfrm>
            <a:off x="4822145" y="1441703"/>
            <a:ext cx="7238346"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6600" b="1" i="0" u="none" strike="noStrike" kern="1200" cap="all" spc="0" normalizeH="1" noProof="0" dirty="0">
              <a:ln>
                <a:noFill/>
              </a:ln>
              <a:solidFill>
                <a:schemeClr val="bg1"/>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sp>
        <p:nvSpPr>
          <p:cNvPr id="8" name="Text Placeholder 28">
            <a:extLst>
              <a:ext uri="{FF2B5EF4-FFF2-40B4-BE49-F238E27FC236}">
                <a16:creationId xmlns:a16="http://schemas.microsoft.com/office/drawing/2014/main" id="{7A7E8987-B85F-4F70-AB99-64342F74CF80}"/>
              </a:ext>
            </a:extLst>
          </p:cNvPr>
          <p:cNvSpPr txBox="1">
            <a:spLocks/>
          </p:cNvSpPr>
          <p:nvPr/>
        </p:nvSpPr>
        <p:spPr>
          <a:xfrm>
            <a:off x="4624288" y="1441703"/>
            <a:ext cx="7634061" cy="3789619"/>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6600" cap="all" normalizeH="1" noProof="0" dirty="0">
                <a:solidFill>
                  <a:schemeClr val="bg1"/>
                </a:solidFill>
                <a:latin typeface="Segoe UI Semilight" panose="020B0402040204020203" pitchFamily="34" charset="0"/>
                <a:ea typeface="DengXian" panose="020B0503020204020204" pitchFamily="2" charset="-122"/>
                <a:cs typeface="Segoe UI Semilight" panose="020B0402040204020203" pitchFamily="34" charset="0"/>
              </a:rPr>
              <a:t>CRAIG </a:t>
            </a:r>
            <a:r>
              <a:rPr lang="en-US" sz="6600" cap="all" normalizeH="1" noProof="0" dirty="0" err="1">
                <a:solidFill>
                  <a:schemeClr val="bg1"/>
                </a:solidFill>
                <a:latin typeface="Segoe UI Semilight" panose="020B0402040204020203" pitchFamily="34" charset="0"/>
                <a:ea typeface="DengXian" panose="020B0503020204020204" pitchFamily="2" charset="-122"/>
                <a:cs typeface="Segoe UI Semilight" panose="020B0402040204020203" pitchFamily="34" charset="0"/>
              </a:rPr>
              <a:t>Keish</a:t>
            </a:r>
            <a:endParaRPr kumimoji="0" lang="en-US" sz="6600" b="1" i="0" u="none" strike="noStrike" kern="1200" cap="all" spc="0" normalizeH="1" noProof="0" dirty="0">
              <a:ln>
                <a:noFill/>
              </a:ln>
              <a:solidFill>
                <a:schemeClr val="bg1"/>
              </a:soli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nvGrpSpPr>
          <p:cNvPr id="3" name="Group 2">
            <a:extLst>
              <a:ext uri="{FF2B5EF4-FFF2-40B4-BE49-F238E27FC236}">
                <a16:creationId xmlns:a16="http://schemas.microsoft.com/office/drawing/2014/main" id="{5C5A491F-6B90-40A7-B641-B1971431B995}"/>
              </a:ext>
            </a:extLst>
          </p:cNvPr>
          <p:cNvGrpSpPr/>
          <p:nvPr/>
        </p:nvGrpSpPr>
        <p:grpSpPr>
          <a:xfrm>
            <a:off x="633010" y="1077838"/>
            <a:ext cx="4572000" cy="4753776"/>
            <a:chOff x="633010" y="1077838"/>
            <a:chExt cx="4572000" cy="4753776"/>
          </a:xfrm>
        </p:grpSpPr>
        <p:sp>
          <p:nvSpPr>
            <p:cNvPr id="5" name="Text Placeholder 28">
              <a:extLst>
                <a:ext uri="{FF2B5EF4-FFF2-40B4-BE49-F238E27FC236}">
                  <a16:creationId xmlns:a16="http://schemas.microsoft.com/office/drawing/2014/main" id="{94AD48DE-B06C-4201-B125-E93F172117F3}"/>
                </a:ext>
              </a:extLst>
            </p:cNvPr>
            <p:cNvSpPr txBox="1">
              <a:spLocks/>
            </p:cNvSpPr>
            <p:nvPr/>
          </p:nvSpPr>
          <p:spPr>
            <a:xfrm>
              <a:off x="818017" y="5376193"/>
              <a:ext cx="4229100" cy="455421"/>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(1</a:t>
              </a:r>
              <a:r>
                <a:rPr kumimoji="0" lang="en-US" sz="2400" i="0" u="none" strike="noStrike" kern="1200" cap="none" spc="0" normalizeH="0" baseline="3000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st</a:t>
              </a:r>
              <a:r>
                <a:rPr kumimoji="0" lang="en-US" sz="2400"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of </a:t>
              </a:r>
              <a:r>
                <a:rPr lang="en-US" sz="2400"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2</a:t>
              </a:r>
              <a:r>
                <a:rPr kumimoji="0" lang="en-US" sz="2400" i="0" u="none" strike="noStrike" kern="1200" cap="none" spc="0" normalizeH="0"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awards)</a:t>
              </a:r>
            </a:p>
          </p:txBody>
        </p:sp>
        <p:pic>
          <p:nvPicPr>
            <p:cNvPr id="9" name="Picture 2" descr="Gold award laurel wreath Royalty Free Vector Image">
              <a:extLst>
                <a:ext uri="{FF2B5EF4-FFF2-40B4-BE49-F238E27FC236}">
                  <a16:creationId xmlns:a16="http://schemas.microsoft.com/office/drawing/2014/main" id="{C7E8A2D8-9F5A-4B4B-A775-3B1DD45806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5926" y1="21574" x2="17518" y2="34537"/>
                          <a14:foregroundMark x1="17518" y1="34537" x2="15015" y2="49074"/>
                          <a14:foregroundMark x1="15015" y1="49074" x2="22122" y2="64167"/>
                          <a14:foregroundMark x1="22122" y1="64167" x2="34735" y2="73889"/>
                          <a14:foregroundMark x1="34735" y1="73889" x2="53754" y2="72407"/>
                          <a14:foregroundMark x1="53754" y1="72407" x2="78378" y2="51944"/>
                          <a14:foregroundMark x1="78378" y1="51944" x2="80681" y2="35926"/>
                          <a14:foregroundMark x1="80681" y1="35926" x2="76877" y2="20648"/>
                          <a14:foregroundMark x1="76877" y1="20648" x2="65666" y2="15926"/>
                          <a14:foregroundMark x1="32032" y1="16296" x2="33233" y2="17407"/>
                          <a14:foregroundMark x1="29630" y1="21944" x2="20320" y2="33796"/>
                          <a14:foregroundMark x1="20320" y1="33796" x2="21922" y2="47963"/>
                          <a14:foregroundMark x1="21922" y1="47963" x2="39439" y2="68611"/>
                          <a14:foregroundMark x1="57858" y1="75000" x2="83383" y2="55463"/>
                          <a14:foregroundMark x1="83383" y1="55463" x2="84885" y2="39815"/>
                          <a14:foregroundMark x1="84885" y1="39815" x2="77477" y2="27037"/>
                          <a14:foregroundMark x1="77477" y1="27037" x2="76677" y2="29167"/>
                          <a14:foregroundMark x1="41041" y1="64815" x2="45145" y2="71204"/>
                        </a14:backgroundRemoval>
                      </a14:imgEffect>
                    </a14:imgLayer>
                  </a14:imgProps>
                </a:ext>
                <a:ext uri="{28A0092B-C50C-407E-A947-70E740481C1C}">
                  <a14:useLocalDpi xmlns:a14="http://schemas.microsoft.com/office/drawing/2010/main" val="0"/>
                </a:ext>
              </a:extLst>
            </a:blip>
            <a:srcRect l="12297" t="13903" r="12017" b="21201"/>
            <a:stretch/>
          </p:blipFill>
          <p:spPr bwMode="auto">
            <a:xfrm>
              <a:off x="633010" y="1077838"/>
              <a:ext cx="4572000" cy="4238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8">
              <a:extLst>
                <a:ext uri="{FF2B5EF4-FFF2-40B4-BE49-F238E27FC236}">
                  <a16:creationId xmlns:a16="http://schemas.microsoft.com/office/drawing/2014/main" id="{50523E6D-58BC-4BA3-A091-580E6239897A}"/>
                </a:ext>
              </a:extLst>
            </p:cNvPr>
            <p:cNvSpPr txBox="1">
              <a:spLocks/>
            </p:cNvSpPr>
            <p:nvPr/>
          </p:nvSpPr>
          <p:spPr>
            <a:xfrm>
              <a:off x="804460" y="1541991"/>
              <a:ext cx="4229100" cy="2870992"/>
            </a:xfrm>
            <a:prstGeom prst="rect">
              <a:avLst/>
            </a:prstGeom>
          </p:spPr>
          <p:txBody>
            <a:bodyPr vert="horz" lIns="0" tIns="0" rIns="0" bIns="0" rtlCol="0" anchor="ctr">
              <a:normAutofit/>
            </a:bodyPr>
            <a:lstStyle>
              <a:lvl1pPr marL="0" indent="0" algn="ctr" defTabSz="801578" rtl="0" eaLnBrk="1" latinLnBrk="0" hangingPunct="1">
                <a:lnSpc>
                  <a:spcPct val="90000"/>
                </a:lnSpc>
                <a:spcBef>
                  <a:spcPts val="877"/>
                </a:spcBef>
                <a:buFont typeface="Arial" panose="020B0604020202020204" pitchFamily="34" charset="0"/>
                <a:buNone/>
                <a:defRPr sz="2000" b="1" kern="1200">
                  <a:gradFill>
                    <a:gsLst>
                      <a:gs pos="0">
                        <a:srgbClr val="E1C148"/>
                      </a:gs>
                      <a:gs pos="50000">
                        <a:schemeClr val="accent1"/>
                      </a:gs>
                      <a:gs pos="25000">
                        <a:srgbClr val="F6DD91"/>
                      </a:gs>
                      <a:gs pos="75000">
                        <a:srgbClr val="A46A24"/>
                      </a:gs>
                      <a:gs pos="100000">
                        <a:schemeClr val="accent1"/>
                      </a:gs>
                    </a:gsLst>
                    <a:lin ang="0" scaled="0"/>
                  </a:gradFill>
                  <a:latin typeface="+mj-lt"/>
                  <a:ea typeface="+mn-ea"/>
                  <a:cs typeface="+mn-cs"/>
                </a:defRPr>
              </a:lvl1pPr>
              <a:lvl2pPr marL="601183" indent="-200394" algn="l" defTabSz="801578" rtl="0" eaLnBrk="1" latinLnBrk="0" hangingPunct="1">
                <a:lnSpc>
                  <a:spcPct val="90000"/>
                </a:lnSpc>
                <a:spcBef>
                  <a:spcPts val="439"/>
                </a:spcBef>
                <a:buFont typeface="Arial" panose="020B0604020202020204" pitchFamily="34" charset="0"/>
                <a:buChar char="•"/>
                <a:defRPr sz="2104" kern="1200">
                  <a:solidFill>
                    <a:schemeClr val="tx1"/>
                  </a:solidFill>
                  <a:latin typeface="+mn-lt"/>
                  <a:ea typeface="+mn-ea"/>
                  <a:cs typeface="+mn-cs"/>
                </a:defRPr>
              </a:lvl2pPr>
              <a:lvl3pPr marL="1001972" indent="-200394" algn="l" defTabSz="801578" rtl="0" eaLnBrk="1" latinLnBrk="0" hangingPunct="1">
                <a:lnSpc>
                  <a:spcPct val="90000"/>
                </a:lnSpc>
                <a:spcBef>
                  <a:spcPts val="439"/>
                </a:spcBef>
                <a:buFont typeface="Arial" panose="020B0604020202020204" pitchFamily="34" charset="0"/>
                <a:buChar char="•"/>
                <a:defRPr sz="1753" kern="1200">
                  <a:solidFill>
                    <a:schemeClr val="tx1"/>
                  </a:solidFill>
                  <a:latin typeface="+mn-lt"/>
                  <a:ea typeface="+mn-ea"/>
                  <a:cs typeface="+mn-cs"/>
                </a:defRPr>
              </a:lvl3pPr>
              <a:lvl4pPr marL="1402762"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4pPr>
              <a:lvl5pPr marL="180355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5pPr>
              <a:lvl6pPr marL="2204340"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129"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5918"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707" indent="-200394" algn="l" defTabSz="80157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a:lstStyle>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800" cap="all" normalizeH="1"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Models</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The</a:t>
              </a:r>
              <a:r>
                <a:rPr kumimoji="0" lang="en-US" sz="4800" b="1" i="0" u="none" strike="noStrike" kern="1200" cap="all" spc="0" normalizeH="1"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rPr>
                <a:t> way</a:t>
              </a:r>
            </a:p>
            <a:p>
              <a:pPr marL="0" marR="0" lvl="0" indent="0" algn="ctr" defTabSz="801578"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400" cap="all" normalizeH="1" noProof="0" dirty="0">
                  <a:gradFill>
                    <a:gsLst>
                      <a:gs pos="0">
                        <a:srgbClr val="E1C148"/>
                      </a:gs>
                      <a:gs pos="50000">
                        <a:srgbClr val="E1C148"/>
                      </a:gs>
                      <a:gs pos="25000">
                        <a:srgbClr val="F6DD91"/>
                      </a:gs>
                      <a:gs pos="75000">
                        <a:srgbClr val="A46A24"/>
                      </a:gs>
                      <a:gs pos="100000">
                        <a:srgbClr val="E1C148"/>
                      </a:gs>
                    </a:gsLst>
                    <a:lin ang="0" scaled="0"/>
                  </a:gradFill>
                  <a:latin typeface="Segoe UI Semilight" panose="020B0402040204020203" pitchFamily="34" charset="0"/>
                  <a:ea typeface="DengXian" panose="020B0503020204020204" pitchFamily="2" charset="-122"/>
                  <a:cs typeface="Segoe UI Semilight" panose="020B0402040204020203" pitchFamily="34" charset="0"/>
                </a:rPr>
                <a:t>(supervisor)</a:t>
              </a:r>
              <a:endParaRPr kumimoji="0" lang="en-US" sz="2400" b="1" i="0" u="none" strike="noStrike" kern="1200" cap="all" spc="0" normalizeH="1" baseline="0" noProof="0" dirty="0">
                <a:ln>
                  <a:noFill/>
                </a:ln>
                <a:gradFill>
                  <a:gsLst>
                    <a:gs pos="0">
                      <a:srgbClr val="E1C148"/>
                    </a:gs>
                    <a:gs pos="50000">
                      <a:srgbClr val="E1C148"/>
                    </a:gs>
                    <a:gs pos="25000">
                      <a:srgbClr val="F6DD91"/>
                    </a:gs>
                    <a:gs pos="75000">
                      <a:srgbClr val="A46A24"/>
                    </a:gs>
                    <a:gs pos="100000">
                      <a:srgbClr val="E1C148"/>
                    </a:gs>
                  </a:gsLst>
                  <a:lin ang="0" scaled="0"/>
                </a:gradFill>
                <a:effectLst/>
                <a:uLnTx/>
                <a:uFillTx/>
                <a:latin typeface="Segoe UI Semilight" panose="020B0402040204020203" pitchFamily="34" charset="0"/>
                <a:ea typeface="DengXian" panose="020B0503020204020204" pitchFamily="2" charset="-122"/>
                <a:cs typeface="Segoe UI Semilight" panose="020B0402040204020203" pitchFamily="34" charset="0"/>
              </a:endParaRPr>
            </a:p>
          </p:txBody>
        </p:sp>
      </p:grpSp>
    </p:spTree>
    <p:extLst>
      <p:ext uri="{BB962C8B-B14F-4D97-AF65-F5344CB8AC3E}">
        <p14:creationId xmlns:p14="http://schemas.microsoft.com/office/powerpoint/2010/main" val="2370649664"/>
      </p:ext>
    </p:extLst>
  </p:cSld>
  <p:clrMapOvr>
    <a:masterClrMapping/>
  </p:clrMapOvr>
  <mc:AlternateContent xmlns:mc="http://schemas.openxmlformats.org/markup-compatibility/2006" xmlns:p14="http://schemas.microsoft.com/office/powerpoint/2010/main">
    <mc:Choice Requires="p14">
      <p:transition spd="slow" p14:dur="2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28"/>
                                        </p:tgtEl>
                                      </p:cBhvr>
                                      <p:by x="150000" y="150000"/>
                                    </p:animScale>
                                  </p:childTnLst>
                                </p:cTn>
                              </p:par>
                              <p:par>
                                <p:cTn id="7" presetID="32" presetClass="emph" presetSubtype="0" fill="hold" grpId="0" nodeType="withEffect" nodePh="1">
                                  <p:stCondLst>
                                    <p:cond delay="0"/>
                                  </p:stCondLst>
                                  <p:endCondLst>
                                    <p:cond evt="begin" delay="0">
                                      <p:tn val="7"/>
                                    </p:cond>
                                  </p:end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childTnLst>
                          </p:cTn>
                        </p:par>
                        <p:par>
                          <p:cTn id="13" fill="hold">
                            <p:stCondLst>
                              <p:cond delay="1000"/>
                            </p:stCondLst>
                            <p:childTnLst>
                              <p:par>
                                <p:cTn id="14" presetID="10" presetClass="exit" presetSubtype="0" fill="hold" grpId="1" nodeType="afterEffect" nodePh="1">
                                  <p:stCondLst>
                                    <p:cond delay="0"/>
                                  </p:stCondLst>
                                  <p:endCondLst>
                                    <p:cond evt="begin" delay="0">
                                      <p:tn val="14"/>
                                    </p:cond>
                                  </p:end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3545</TotalTime>
  <Words>919</Words>
  <Application>Microsoft Office PowerPoint</Application>
  <PresentationFormat>Widescreen</PresentationFormat>
  <Paragraphs>152</Paragraphs>
  <Slides>44</Slides>
  <Notes>13</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Chiller</vt:lpstr>
      <vt:lpstr>Franklin Gothic Book</vt:lpstr>
      <vt:lpstr>Georgia</vt:lpstr>
      <vt:lpstr>Impact</vt:lpstr>
      <vt:lpstr>Segoe UI Light</vt:lpstr>
      <vt:lpstr>Segoe UI Semilight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Sierra, Suzanne (GSFC-2100)</dc:creator>
  <cp:lastModifiedBy>Behnke, Wanda L. (GSFC-1700)</cp:lastModifiedBy>
  <cp:revision>236</cp:revision>
  <dcterms:created xsi:type="dcterms:W3CDTF">2020-10-16T05:24:21Z</dcterms:created>
  <dcterms:modified xsi:type="dcterms:W3CDTF">2023-07-18T17:41:28Z</dcterms:modified>
</cp:coreProperties>
</file>